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74" r:id="rId2"/>
    <p:sldId id="296" r:id="rId3"/>
    <p:sldId id="292" r:id="rId4"/>
    <p:sldId id="275" r:id="rId5"/>
    <p:sldId id="276" r:id="rId6"/>
    <p:sldId id="277" r:id="rId7"/>
    <p:sldId id="293" r:id="rId8"/>
    <p:sldId id="294" r:id="rId9"/>
    <p:sldId id="295" r:id="rId10"/>
    <p:sldId id="297" r:id="rId11"/>
    <p:sldId id="286" r:id="rId12"/>
    <p:sldId id="287" r:id="rId13"/>
    <p:sldId id="288" r:id="rId14"/>
    <p:sldId id="298" r:id="rId15"/>
    <p:sldId id="299" r:id="rId16"/>
    <p:sldId id="272"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B2A08DD-ECE8-451F-8587-91E3DF383175}" type="datetimeFigureOut">
              <a:rPr lang="en-US" smtClean="0"/>
              <a:t>11/23/2019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18873A2-D20D-42AF-989A-7BD370C800EA}" type="slidenum">
              <a:rPr lang="en-US" smtClean="0"/>
              <a:t>‹#›</a:t>
            </a:fld>
            <a:endParaRPr lang="en-US"/>
          </a:p>
        </p:txBody>
      </p:sp>
    </p:spTree>
    <p:extLst>
      <p:ext uri="{BB962C8B-B14F-4D97-AF65-F5344CB8AC3E}">
        <p14:creationId xmlns:p14="http://schemas.microsoft.com/office/powerpoint/2010/main" val="1482460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DB91A9D-B1CF-4FDC-9620-12B78327B1CB}" type="datetimeFigureOut">
              <a:rPr lang="en-US" smtClean="0"/>
              <a:t>11/23/2019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9366A8C-86DC-427B-8CE0-C89533A59FE7}" type="slidenum">
              <a:rPr lang="en-US" smtClean="0"/>
              <a:t>‹#›</a:t>
            </a:fld>
            <a:endParaRPr lang="en-US"/>
          </a:p>
        </p:txBody>
      </p:sp>
    </p:spTree>
    <p:extLst>
      <p:ext uri="{BB962C8B-B14F-4D97-AF65-F5344CB8AC3E}">
        <p14:creationId xmlns:p14="http://schemas.microsoft.com/office/powerpoint/2010/main" val="51817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391E50-958C-43DB-8823-C24D7B02A4B8}" type="slidenum">
              <a:rPr lang="en-US" smtClean="0"/>
              <a:pPr/>
              <a:t>6</a:t>
            </a:fld>
            <a:endParaRPr lang="en-US"/>
          </a:p>
        </p:txBody>
      </p:sp>
    </p:spTree>
    <p:extLst>
      <p:ext uri="{BB962C8B-B14F-4D97-AF65-F5344CB8AC3E}">
        <p14:creationId xmlns:p14="http://schemas.microsoft.com/office/powerpoint/2010/main" val="1814972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56E1262-5267-4F47-B4D2-85C0924FFFAE}"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5A88D-0FF3-4C65-8816-D9ACCF089A97}" type="slidenum">
              <a:rPr lang="en-US" smtClean="0"/>
              <a:t>‹#›</a:t>
            </a:fld>
            <a:endParaRPr lang="en-US"/>
          </a:p>
        </p:txBody>
      </p:sp>
    </p:spTree>
    <p:extLst>
      <p:ext uri="{BB962C8B-B14F-4D97-AF65-F5344CB8AC3E}">
        <p14:creationId xmlns:p14="http://schemas.microsoft.com/office/powerpoint/2010/main" val="1680943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6E1262-5267-4F47-B4D2-85C0924FFFAE}"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5A88D-0FF3-4C65-8816-D9ACCF089A97}" type="slidenum">
              <a:rPr lang="en-US" smtClean="0"/>
              <a:t>‹#›</a:t>
            </a:fld>
            <a:endParaRPr lang="en-US"/>
          </a:p>
        </p:txBody>
      </p:sp>
    </p:spTree>
    <p:extLst>
      <p:ext uri="{BB962C8B-B14F-4D97-AF65-F5344CB8AC3E}">
        <p14:creationId xmlns:p14="http://schemas.microsoft.com/office/powerpoint/2010/main" val="1063029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6E1262-5267-4F47-B4D2-85C0924FFFAE}"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5A88D-0FF3-4C65-8816-D9ACCF089A9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25459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6E1262-5267-4F47-B4D2-85C0924FFFAE}"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5A88D-0FF3-4C65-8816-D9ACCF089A97}" type="slidenum">
              <a:rPr lang="en-US" smtClean="0"/>
              <a:t>‹#›</a:t>
            </a:fld>
            <a:endParaRPr lang="en-US"/>
          </a:p>
        </p:txBody>
      </p:sp>
    </p:spTree>
    <p:extLst>
      <p:ext uri="{BB962C8B-B14F-4D97-AF65-F5344CB8AC3E}">
        <p14:creationId xmlns:p14="http://schemas.microsoft.com/office/powerpoint/2010/main" val="2131668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6E1262-5267-4F47-B4D2-85C0924FFFAE}"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5A88D-0FF3-4C65-8816-D9ACCF089A9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02438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6E1262-5267-4F47-B4D2-85C0924FFFAE}"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5A88D-0FF3-4C65-8816-D9ACCF089A97}" type="slidenum">
              <a:rPr lang="en-US" smtClean="0"/>
              <a:t>‹#›</a:t>
            </a:fld>
            <a:endParaRPr lang="en-US"/>
          </a:p>
        </p:txBody>
      </p:sp>
    </p:spTree>
    <p:extLst>
      <p:ext uri="{BB962C8B-B14F-4D97-AF65-F5344CB8AC3E}">
        <p14:creationId xmlns:p14="http://schemas.microsoft.com/office/powerpoint/2010/main" val="36248124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6E1262-5267-4F47-B4D2-85C0924FFFAE}"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5A88D-0FF3-4C65-8816-D9ACCF089A97}" type="slidenum">
              <a:rPr lang="en-US" smtClean="0"/>
              <a:t>‹#›</a:t>
            </a:fld>
            <a:endParaRPr lang="en-US"/>
          </a:p>
        </p:txBody>
      </p:sp>
    </p:spTree>
    <p:extLst>
      <p:ext uri="{BB962C8B-B14F-4D97-AF65-F5344CB8AC3E}">
        <p14:creationId xmlns:p14="http://schemas.microsoft.com/office/powerpoint/2010/main" val="402465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6E1262-5267-4F47-B4D2-85C0924FFFAE}"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5A88D-0FF3-4C65-8816-D9ACCF089A97}" type="slidenum">
              <a:rPr lang="en-US" smtClean="0"/>
              <a:t>‹#›</a:t>
            </a:fld>
            <a:endParaRPr lang="en-US"/>
          </a:p>
        </p:txBody>
      </p:sp>
    </p:spTree>
    <p:extLst>
      <p:ext uri="{BB962C8B-B14F-4D97-AF65-F5344CB8AC3E}">
        <p14:creationId xmlns:p14="http://schemas.microsoft.com/office/powerpoint/2010/main" val="1486210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6E1262-5267-4F47-B4D2-85C0924FFFAE}"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5A88D-0FF3-4C65-8816-D9ACCF089A97}" type="slidenum">
              <a:rPr lang="en-US" smtClean="0"/>
              <a:t>‹#›</a:t>
            </a:fld>
            <a:endParaRPr lang="en-US"/>
          </a:p>
        </p:txBody>
      </p:sp>
    </p:spTree>
    <p:extLst>
      <p:ext uri="{BB962C8B-B14F-4D97-AF65-F5344CB8AC3E}">
        <p14:creationId xmlns:p14="http://schemas.microsoft.com/office/powerpoint/2010/main" val="2306665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6E1262-5267-4F47-B4D2-85C0924FFFAE}"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5A88D-0FF3-4C65-8816-D9ACCF089A97}" type="slidenum">
              <a:rPr lang="en-US" smtClean="0"/>
              <a:t>‹#›</a:t>
            </a:fld>
            <a:endParaRPr lang="en-US"/>
          </a:p>
        </p:txBody>
      </p:sp>
    </p:spTree>
    <p:extLst>
      <p:ext uri="{BB962C8B-B14F-4D97-AF65-F5344CB8AC3E}">
        <p14:creationId xmlns:p14="http://schemas.microsoft.com/office/powerpoint/2010/main" val="3671944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6E1262-5267-4F47-B4D2-85C0924FFFAE}" type="datetimeFigureOut">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5A88D-0FF3-4C65-8816-D9ACCF089A97}" type="slidenum">
              <a:rPr lang="en-US" smtClean="0"/>
              <a:t>‹#›</a:t>
            </a:fld>
            <a:endParaRPr lang="en-US"/>
          </a:p>
        </p:txBody>
      </p:sp>
    </p:spTree>
    <p:extLst>
      <p:ext uri="{BB962C8B-B14F-4D97-AF65-F5344CB8AC3E}">
        <p14:creationId xmlns:p14="http://schemas.microsoft.com/office/powerpoint/2010/main" val="2618524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6E1262-5267-4F47-B4D2-85C0924FFFAE}" type="datetimeFigureOut">
              <a:rPr lang="en-US" smtClean="0"/>
              <a:t>11/23/2019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C5A88D-0FF3-4C65-8816-D9ACCF089A97}" type="slidenum">
              <a:rPr lang="en-US" smtClean="0"/>
              <a:t>‹#›</a:t>
            </a:fld>
            <a:endParaRPr lang="en-US"/>
          </a:p>
        </p:txBody>
      </p:sp>
    </p:spTree>
    <p:extLst>
      <p:ext uri="{BB962C8B-B14F-4D97-AF65-F5344CB8AC3E}">
        <p14:creationId xmlns:p14="http://schemas.microsoft.com/office/powerpoint/2010/main" val="3793535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6E1262-5267-4F47-B4D2-85C0924FFFAE}" type="datetimeFigureOut">
              <a:rPr lang="en-US" smtClean="0"/>
              <a:t>11/23/2019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C5A88D-0FF3-4C65-8816-D9ACCF089A97}" type="slidenum">
              <a:rPr lang="en-US" smtClean="0"/>
              <a:t>‹#›</a:t>
            </a:fld>
            <a:endParaRPr lang="en-US"/>
          </a:p>
        </p:txBody>
      </p:sp>
    </p:spTree>
    <p:extLst>
      <p:ext uri="{BB962C8B-B14F-4D97-AF65-F5344CB8AC3E}">
        <p14:creationId xmlns:p14="http://schemas.microsoft.com/office/powerpoint/2010/main" val="1264696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6E1262-5267-4F47-B4D2-85C0924FFFAE}" type="datetimeFigureOut">
              <a:rPr lang="en-US" smtClean="0"/>
              <a:t>11/23/2019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C5A88D-0FF3-4C65-8816-D9ACCF089A97}" type="slidenum">
              <a:rPr lang="en-US" smtClean="0"/>
              <a:t>‹#›</a:t>
            </a:fld>
            <a:endParaRPr lang="en-US"/>
          </a:p>
        </p:txBody>
      </p:sp>
    </p:spTree>
    <p:extLst>
      <p:ext uri="{BB962C8B-B14F-4D97-AF65-F5344CB8AC3E}">
        <p14:creationId xmlns:p14="http://schemas.microsoft.com/office/powerpoint/2010/main" val="195011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6E1262-5267-4F47-B4D2-85C0924FFFAE}" type="datetimeFigureOut">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5A88D-0FF3-4C65-8816-D9ACCF089A97}" type="slidenum">
              <a:rPr lang="en-US" smtClean="0"/>
              <a:t>‹#›</a:t>
            </a:fld>
            <a:endParaRPr lang="en-US"/>
          </a:p>
        </p:txBody>
      </p:sp>
    </p:spTree>
    <p:extLst>
      <p:ext uri="{BB962C8B-B14F-4D97-AF65-F5344CB8AC3E}">
        <p14:creationId xmlns:p14="http://schemas.microsoft.com/office/powerpoint/2010/main" val="3569832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6E1262-5267-4F47-B4D2-85C0924FFFAE}" type="datetimeFigureOut">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5A88D-0FF3-4C65-8816-D9ACCF089A97}" type="slidenum">
              <a:rPr lang="en-US" smtClean="0"/>
              <a:t>‹#›</a:t>
            </a:fld>
            <a:endParaRPr lang="en-US"/>
          </a:p>
        </p:txBody>
      </p:sp>
    </p:spTree>
    <p:extLst>
      <p:ext uri="{BB962C8B-B14F-4D97-AF65-F5344CB8AC3E}">
        <p14:creationId xmlns:p14="http://schemas.microsoft.com/office/powerpoint/2010/main" val="41864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56E1262-5267-4F47-B4D2-85C0924FFFAE}" type="datetimeFigureOut">
              <a:rPr lang="en-US" smtClean="0"/>
              <a:t>11/23/2019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C5A88D-0FF3-4C65-8816-D9ACCF089A97}" type="slidenum">
              <a:rPr lang="en-US" smtClean="0"/>
              <a:t>‹#›</a:t>
            </a:fld>
            <a:endParaRPr lang="en-US"/>
          </a:p>
        </p:txBody>
      </p:sp>
    </p:spTree>
    <p:extLst>
      <p:ext uri="{BB962C8B-B14F-4D97-AF65-F5344CB8AC3E}">
        <p14:creationId xmlns:p14="http://schemas.microsoft.com/office/powerpoint/2010/main" val="16607812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1294" y="1788458"/>
            <a:ext cx="9224682" cy="4612341"/>
          </a:xfrm>
        </p:spPr>
        <p:txBody>
          <a:bodyPr>
            <a:normAutofit/>
          </a:bodyPr>
          <a:lstStyle/>
          <a:p>
            <a:pPr marL="0" indent="0" algn="ctr">
              <a:buNone/>
            </a:pPr>
            <a:endParaRPr lang="mn-MN" sz="2400" dirty="0">
              <a:solidFill>
                <a:srgbClr val="7030A0"/>
              </a:solidFill>
              <a:latin typeface="Arial" panose="020B0604020202020204" pitchFamily="34" charset="0"/>
              <a:cs typeface="Arial" panose="020B0604020202020204" pitchFamily="34" charset="0"/>
            </a:endParaRPr>
          </a:p>
          <a:p>
            <a:pPr marL="0" indent="0" algn="ctr">
              <a:lnSpc>
                <a:spcPct val="150000"/>
              </a:lnSpc>
              <a:buNone/>
            </a:pPr>
            <a:r>
              <a:rPr lang="mn-MN" dirty="0" smtClean="0">
                <a:solidFill>
                  <a:srgbClr val="7030A0"/>
                </a:solidFill>
                <a:latin typeface="Arial" panose="020B0604020202020204" pitchFamily="34" charset="0"/>
                <a:cs typeface="Arial" panose="020B0604020202020204" pitchFamily="34" charset="0"/>
              </a:rPr>
              <a:t>Сэдэв.6  Нутгийн өөрөө удирдах байгууллагын болон Нутгийн захиргааны байгууллагаас Орон нутгийн хөгжлийн сангийн талаар шийдвэр гаргах түвшинд мэдээллийн ил байдлыг хангах нь </a:t>
            </a:r>
          </a:p>
          <a:p>
            <a:pPr marL="0" indent="0" algn="ctr">
              <a:lnSpc>
                <a:spcPct val="150000"/>
              </a:lnSpc>
              <a:buNone/>
            </a:pPr>
            <a:endParaRPr lang="mn-MN" dirty="0">
              <a:solidFill>
                <a:srgbClr val="7030A0"/>
              </a:solidFill>
              <a:latin typeface="Arial" panose="020B0604020202020204" pitchFamily="34" charset="0"/>
              <a:cs typeface="Arial" panose="020B0604020202020204" pitchFamily="34" charset="0"/>
            </a:endParaRPr>
          </a:p>
          <a:p>
            <a:pPr marL="0" indent="0" algn="ctr">
              <a:buNone/>
            </a:pPr>
            <a:endParaRPr lang="mn-MN" dirty="0" smtClean="0">
              <a:solidFill>
                <a:srgbClr val="7030A0"/>
              </a:solidFill>
              <a:latin typeface="Arial" panose="020B0604020202020204" pitchFamily="34" charset="0"/>
              <a:cs typeface="Arial" panose="020B0604020202020204" pitchFamily="34" charset="0"/>
            </a:endParaRPr>
          </a:p>
          <a:p>
            <a:pPr marL="0" indent="0" algn="ctr">
              <a:buNone/>
            </a:pPr>
            <a:endParaRPr lang="mn-MN" dirty="0">
              <a:solidFill>
                <a:srgbClr val="7030A0"/>
              </a:solidFill>
              <a:latin typeface="Arial" panose="020B0604020202020204" pitchFamily="34" charset="0"/>
              <a:cs typeface="Arial" panose="020B0604020202020204" pitchFamily="34" charset="0"/>
            </a:endParaRPr>
          </a:p>
          <a:p>
            <a:pPr algn="ctr"/>
            <a:endParaRPr lang="mn-MN" dirty="0">
              <a:solidFill>
                <a:srgbClr val="7030A0"/>
              </a:solidFill>
              <a:latin typeface="Arial" panose="020B0604020202020204" pitchFamily="34" charset="0"/>
              <a:cs typeface="Arial" panose="020B0604020202020204" pitchFamily="34" charset="0"/>
            </a:endParaRPr>
          </a:p>
          <a:p>
            <a:pPr marL="0" indent="0" algn="ctr">
              <a:buNone/>
            </a:pPr>
            <a:r>
              <a:rPr lang="mn-MN" dirty="0">
                <a:solidFill>
                  <a:srgbClr val="7030A0"/>
                </a:solidFill>
                <a:latin typeface="Arial" panose="020B0604020202020204" pitchFamily="34" charset="0"/>
                <a:cs typeface="Arial" panose="020B0604020202020204" pitchFamily="34" charset="0"/>
              </a:rPr>
              <a:t>2019.11.16-17</a:t>
            </a:r>
            <a:endParaRPr lang="en-US" dirty="0">
              <a:solidFill>
                <a:srgbClr val="7030A0"/>
              </a:solidFill>
              <a:latin typeface="Arial" panose="020B0604020202020204" pitchFamily="34" charset="0"/>
              <a:cs typeface="Arial" panose="020B0604020202020204" pitchFamily="34" charset="0"/>
            </a:endParaRPr>
          </a:p>
          <a:p>
            <a:pPr marL="0" indent="0" algn="just">
              <a:buClr>
                <a:srgbClr val="FF0000"/>
              </a:buClr>
              <a:buNone/>
            </a:pPr>
            <a:endParaRPr lang="en-US" sz="2400" dirty="0">
              <a:solidFill>
                <a:srgbClr val="7030A0"/>
              </a:solidFill>
              <a:latin typeface="Arial" pitchFamily="34" charset="0"/>
              <a:cs typeface="Arial" pitchFamily="34" charset="0"/>
            </a:endParaRPr>
          </a:p>
        </p:txBody>
      </p:sp>
      <p:sp>
        <p:nvSpPr>
          <p:cNvPr id="4" name="Title 1"/>
          <p:cNvSpPr>
            <a:spLocks noGrp="1"/>
          </p:cNvSpPr>
          <p:nvPr>
            <p:ph type="title"/>
          </p:nvPr>
        </p:nvSpPr>
        <p:spPr>
          <a:xfrm>
            <a:off x="739589" y="537883"/>
            <a:ext cx="9117106" cy="1156446"/>
          </a:xfrm>
        </p:spPr>
        <p:txBody>
          <a:bodyPr>
            <a:normAutofit fontScale="90000"/>
          </a:bodyPr>
          <a:lstStyle/>
          <a:p>
            <a:pPr algn="ctr"/>
            <a:r>
              <a:rPr lang="mn-MN" sz="1800" dirty="0" smtClean="0">
                <a:solidFill>
                  <a:srgbClr val="00B0F0"/>
                </a:solidFill>
                <a:latin typeface="Arial" panose="020B0604020202020204" pitchFamily="34" charset="0"/>
                <a:cs typeface="Arial" panose="020B0604020202020204" pitchFamily="34" charset="0"/>
              </a:rPr>
              <a:t>Төмөрбулаг сумын Иргэдийн Төлөөлөгчдийн Хурлаас хэрэгжүүлсэн “Хяналттай төсөв- хариуцлагатай засаглал- хөгжлийн гарц” төслийн хүрээнд зохион байгуулсан “ОНХС-ийн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13506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44706"/>
            <a:ext cx="8596668" cy="5217459"/>
          </a:xfrm>
        </p:spPr>
        <p:txBody>
          <a:bodyPr>
            <a:normAutofit lnSpcReduction="10000"/>
          </a:bodyPr>
          <a:lstStyle/>
          <a:p>
            <a:pPr marL="0" indent="457200" algn="just">
              <a:buNone/>
            </a:pPr>
            <a:r>
              <a:rPr lang="mn-MN" dirty="0" smtClean="0">
                <a:solidFill>
                  <a:srgbClr val="7030A0"/>
                </a:solidFill>
                <a:latin typeface="Arial" panose="020B0604020202020204" pitchFamily="34" charset="0"/>
                <a:cs typeface="Arial" panose="020B0604020202020204" pitchFamily="34" charset="0"/>
              </a:rPr>
              <a:t>НӨУБ-аас ОНХС-ийн шийдвэр гаргах түвшинд мэдээллийн ил тод байдлыг хангуулах эрх, үүргээс: </a:t>
            </a:r>
          </a:p>
          <a:p>
            <a:pPr marL="0" indent="457200" algn="ctr">
              <a:buNone/>
            </a:pPr>
            <a:r>
              <a:rPr lang="mn-MN" dirty="0">
                <a:solidFill>
                  <a:srgbClr val="7030A0"/>
                </a:solidFill>
                <a:latin typeface="Arial" pitchFamily="34" charset="0"/>
                <a:cs typeface="Arial" pitchFamily="34" charset="0"/>
              </a:rPr>
              <a:t>Багийн Иргэд Нийтийн Хурлын бүрэн эрхээс</a:t>
            </a:r>
            <a:r>
              <a:rPr lang="mn-MN" dirty="0" smtClean="0">
                <a:solidFill>
                  <a:srgbClr val="7030A0"/>
                </a:solidFill>
                <a:latin typeface="Arial" pitchFamily="34" charset="0"/>
                <a:cs typeface="Arial" pitchFamily="34" charset="0"/>
              </a:rPr>
              <a:t>:</a:t>
            </a:r>
            <a:r>
              <a:rPr lang="mn-MN" dirty="0">
                <a:solidFill>
                  <a:srgbClr val="7030A0"/>
                </a:solidFill>
                <a:latin typeface="Arial" pitchFamily="34" charset="0"/>
                <a:cs typeface="Arial" pitchFamily="34" charset="0"/>
              </a:rPr>
              <a:t> </a:t>
            </a:r>
            <a:r>
              <a:rPr lang="mn-MN" dirty="0" smtClean="0">
                <a:solidFill>
                  <a:srgbClr val="7030A0"/>
                </a:solidFill>
                <a:latin typeface="Arial" pitchFamily="34" charset="0"/>
                <a:cs typeface="Arial" pitchFamily="34" charset="0"/>
              </a:rPr>
              <a:t>/МУЗЗНДНТУТХ-17-р зүйл/</a:t>
            </a:r>
            <a:endParaRPr lang="mn-MN" dirty="0">
              <a:solidFill>
                <a:srgbClr val="7030A0"/>
              </a:solidFill>
              <a:latin typeface="Arial" pitchFamily="34" charset="0"/>
              <a:cs typeface="Arial" pitchFamily="34" charset="0"/>
            </a:endParaRPr>
          </a:p>
          <a:p>
            <a:pPr algn="just">
              <a:buFont typeface="Wingdings" panose="05000000000000000000" pitchFamily="2" charset="2"/>
              <a:buChar char="Ø"/>
            </a:pPr>
            <a:r>
              <a:rPr lang="en-US" dirty="0" smtClean="0">
                <a:solidFill>
                  <a:srgbClr val="7030A0"/>
                </a:solidFill>
                <a:latin typeface="Arial" panose="020B0604020202020204" pitchFamily="34" charset="0"/>
                <a:cs typeface="Arial" panose="020B0604020202020204" pitchFamily="34" charset="0"/>
              </a:rPr>
              <a:t>17.1.7.харьяалах </a:t>
            </a:r>
            <a:r>
              <a:rPr lang="en-US" dirty="0" err="1">
                <a:solidFill>
                  <a:srgbClr val="7030A0"/>
                </a:solidFill>
                <a:latin typeface="Arial" panose="020B0604020202020204" pitchFamily="34" charset="0"/>
                <a:cs typeface="Arial" panose="020B0604020202020204" pitchFamily="34" charset="0"/>
              </a:rPr>
              <a:t>баг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хорооны</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иргэний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үндсэн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журамт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үүргийн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биелэлтийг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хангуулах</a:t>
            </a:r>
            <a:r>
              <a:rPr lang="en-US" dirty="0">
                <a:solidFill>
                  <a:srgbClr val="7030A0"/>
                </a:solidFill>
                <a:latin typeface="Arial" panose="020B0604020202020204" pitchFamily="34" charset="0"/>
                <a:cs typeface="Arial" panose="020B0604020202020204" pitchFamily="34" charset="0"/>
              </a:rPr>
              <a:t>;</a:t>
            </a:r>
          </a:p>
          <a:p>
            <a:pPr marL="0" indent="60325" algn="ctr">
              <a:buNone/>
            </a:pPr>
            <a:r>
              <a:rPr lang="ms-MY" dirty="0" smtClean="0">
                <a:solidFill>
                  <a:srgbClr val="7030A0"/>
                </a:solidFill>
                <a:latin typeface="Arial" pitchFamily="34" charset="0"/>
                <a:cs typeface="Arial" pitchFamily="34" charset="0"/>
              </a:rPr>
              <a:t> </a:t>
            </a:r>
            <a:r>
              <a:rPr lang="mn-MN" dirty="0">
                <a:solidFill>
                  <a:srgbClr val="7030A0"/>
                </a:solidFill>
                <a:latin typeface="Arial" pitchFamily="34" charset="0"/>
                <a:cs typeface="Arial" pitchFamily="34" charset="0"/>
              </a:rPr>
              <a:t>ИТХ-ын Төлөөлөгчдийн бүрэн эрхээс</a:t>
            </a:r>
            <a:r>
              <a:rPr lang="mn-MN" dirty="0" smtClean="0">
                <a:solidFill>
                  <a:srgbClr val="7030A0"/>
                </a:solidFill>
                <a:latin typeface="Arial" pitchFamily="34" charset="0"/>
                <a:cs typeface="Arial" pitchFamily="34" charset="0"/>
              </a:rPr>
              <a:t>: /МУЗЗНДНТУТХ-12-р </a:t>
            </a:r>
            <a:r>
              <a:rPr lang="mn-MN" dirty="0">
                <a:solidFill>
                  <a:srgbClr val="7030A0"/>
                </a:solidFill>
                <a:latin typeface="Arial" pitchFamily="34" charset="0"/>
                <a:cs typeface="Arial" pitchFamily="34" charset="0"/>
              </a:rPr>
              <a:t>зүйл/</a:t>
            </a:r>
          </a:p>
          <a:p>
            <a:pPr algn="just">
              <a:buClr>
                <a:srgbClr val="FF0000"/>
              </a:buClr>
              <a:buFont typeface="Wingdings" panose="05000000000000000000" pitchFamily="2" charset="2"/>
              <a:buChar char="Ø"/>
            </a:pPr>
            <a:r>
              <a:rPr lang="ms-MY" dirty="0">
                <a:solidFill>
                  <a:srgbClr val="7030A0"/>
                </a:solidFill>
                <a:latin typeface="Arial" panose="020B0604020202020204" pitchFamily="34" charset="0"/>
                <a:cs typeface="Arial" panose="020B0604020202020204" pitchFamily="34" charset="0"/>
              </a:rPr>
              <a:t>12.1.6.</a:t>
            </a:r>
            <a:r>
              <a:rPr lang="mn-MN" dirty="0">
                <a:solidFill>
                  <a:srgbClr val="7030A0"/>
                </a:solidFill>
                <a:latin typeface="Arial" panose="020B0604020202020204" pitchFamily="34" charset="0"/>
                <a:cs typeface="Arial" panose="020B0604020202020204" pitchFamily="34" charset="0"/>
              </a:rPr>
              <a:t>хууль тогтоомж, Хурлын шийдвэрийг иргэдэд тайлбарлан таниулах</a:t>
            </a:r>
            <a:r>
              <a:rPr lang="en-US" dirty="0">
                <a:solidFill>
                  <a:srgbClr val="7030A0"/>
                </a:solidFill>
                <a:latin typeface="Arial" panose="020B0604020202020204" pitchFamily="34" charset="0"/>
                <a:cs typeface="Arial" panose="020B0604020202020204" pitchFamily="34" charset="0"/>
              </a:rPr>
              <a:t>;</a:t>
            </a:r>
            <a:endParaRPr lang="mn-MN" dirty="0">
              <a:solidFill>
                <a:srgbClr val="7030A0"/>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Ø"/>
            </a:pPr>
            <a:r>
              <a:rPr lang="ms-MY" dirty="0">
                <a:solidFill>
                  <a:srgbClr val="7030A0"/>
                </a:solidFill>
                <a:latin typeface="Arial" panose="020B0604020202020204" pitchFamily="34" charset="0"/>
                <a:cs typeface="Arial" panose="020B0604020202020204" pitchFamily="34" charset="0"/>
              </a:rPr>
              <a:t>12.1.9.</a:t>
            </a:r>
            <a:r>
              <a:rPr lang="mn-MN" dirty="0">
                <a:solidFill>
                  <a:srgbClr val="7030A0"/>
                </a:solidFill>
                <a:latin typeface="Arial" panose="020B0604020202020204" pitchFamily="34" charset="0"/>
                <a:cs typeface="Arial" panose="020B0604020202020204" pitchFamily="34" charset="0"/>
              </a:rPr>
              <a:t>сонгогчидтойгоо тогтмол холбоотой ажиллаж, тэднээс тавьсан өргөдөл, гомдлыг зохих журмын дагуу шийдвэрлэх буюу эрх бүхий байгууллага, албан тушаалтанд уламжилж хариуг хуульд заасан хугацаанд </a:t>
            </a:r>
            <a:r>
              <a:rPr lang="mn-MN" dirty="0" smtClean="0">
                <a:solidFill>
                  <a:srgbClr val="7030A0"/>
                </a:solidFill>
                <a:latin typeface="Arial" panose="020B0604020202020204" pitchFamily="34" charset="0"/>
                <a:cs typeface="Arial" panose="020B0604020202020204" pitchFamily="34" charset="0"/>
              </a:rPr>
              <a:t>авах</a:t>
            </a:r>
          </a:p>
          <a:p>
            <a:pPr marL="0" indent="0" algn="ctr">
              <a:buClr>
                <a:srgbClr val="FF0000"/>
              </a:buClr>
              <a:buNone/>
            </a:pPr>
            <a:r>
              <a:rPr lang="mn-MN" dirty="0" smtClean="0">
                <a:solidFill>
                  <a:srgbClr val="7030A0"/>
                </a:solidFill>
                <a:latin typeface="Arial" panose="020B0604020202020204" pitchFamily="34" charset="0"/>
                <a:cs typeface="Arial" panose="020B0604020202020204" pitchFamily="34" charset="0"/>
              </a:rPr>
              <a:t>Хурлын </a:t>
            </a:r>
            <a:r>
              <a:rPr lang="mn-MN" dirty="0">
                <a:solidFill>
                  <a:srgbClr val="7030A0"/>
                </a:solidFill>
                <a:latin typeface="Arial" panose="020B0604020202020204" pitchFamily="34" charset="0"/>
                <a:cs typeface="Arial" panose="020B0604020202020204" pitchFamily="34" charset="0"/>
              </a:rPr>
              <a:t>Тэргүүлэгчдийн бүрэн </a:t>
            </a:r>
            <a:r>
              <a:rPr lang="mn-MN" dirty="0" smtClean="0">
                <a:solidFill>
                  <a:srgbClr val="7030A0"/>
                </a:solidFill>
                <a:latin typeface="Arial" pitchFamily="34" charset="0"/>
                <a:cs typeface="Arial" pitchFamily="34" charset="0"/>
              </a:rPr>
              <a:t>эрхээс</a:t>
            </a:r>
            <a:r>
              <a:rPr lang="mn-MN" dirty="0">
                <a:solidFill>
                  <a:srgbClr val="7030A0"/>
                </a:solidFill>
                <a:latin typeface="Arial" pitchFamily="34" charset="0"/>
                <a:cs typeface="Arial" pitchFamily="34" charset="0"/>
              </a:rPr>
              <a:t>:</a:t>
            </a:r>
            <a:r>
              <a:rPr lang="mn-MN" dirty="0" smtClean="0">
                <a:solidFill>
                  <a:srgbClr val="7030A0"/>
                </a:solidFill>
                <a:latin typeface="Arial" pitchFamily="34" charset="0"/>
                <a:cs typeface="Arial" pitchFamily="34" charset="0"/>
              </a:rPr>
              <a:t> /МУЗЗНДНТУТХ-20-р </a:t>
            </a:r>
            <a:r>
              <a:rPr lang="mn-MN" dirty="0">
                <a:solidFill>
                  <a:srgbClr val="7030A0"/>
                </a:solidFill>
                <a:latin typeface="Arial" pitchFamily="34" charset="0"/>
                <a:cs typeface="Arial" pitchFamily="34" charset="0"/>
              </a:rPr>
              <a:t>зүйл/</a:t>
            </a:r>
          </a:p>
          <a:p>
            <a:pPr>
              <a:buFont typeface="Wingdings" panose="05000000000000000000" pitchFamily="2" charset="2"/>
              <a:buChar char="Ø"/>
            </a:pPr>
            <a:r>
              <a:rPr lang="en-US" dirty="0" smtClean="0">
                <a:solidFill>
                  <a:srgbClr val="7030A0"/>
                </a:solidFill>
                <a:latin typeface="Arial" panose="020B0604020202020204" pitchFamily="34" charset="0"/>
                <a:cs typeface="Arial" panose="020B0604020202020204" pitchFamily="34" charset="0"/>
              </a:rPr>
              <a:t>20.1.9.иргэдийн </a:t>
            </a:r>
            <a:r>
              <a:rPr lang="en-US" dirty="0" err="1">
                <a:solidFill>
                  <a:srgbClr val="7030A0"/>
                </a:solidFill>
                <a:latin typeface="Arial" panose="020B0604020202020204" pitchFamily="34" charset="0"/>
                <a:cs typeface="Arial" panose="020B0604020202020204" pitchFamily="34" charset="0"/>
              </a:rPr>
              <a:t>эрх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эрх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чөлөө</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хууль</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ёсны</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ашиг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сонирхлыг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хамгаалах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ажлыг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зохион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байгуулж</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хууль</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тогтоомж</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Хурлын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шийдвэрийг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тайлбарлан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таниулах</a:t>
            </a:r>
            <a:r>
              <a:rPr lang="en-US" dirty="0">
                <a:solidFill>
                  <a:srgbClr val="7030A0"/>
                </a:solidFill>
                <a:latin typeface="Arial" panose="020B0604020202020204" pitchFamily="34" charset="0"/>
                <a:cs typeface="Arial" panose="020B0604020202020204" pitchFamily="34" charset="0"/>
              </a:rPr>
              <a:t>;</a:t>
            </a:r>
          </a:p>
          <a:p>
            <a:pPr>
              <a:buFont typeface="Wingdings" panose="05000000000000000000" pitchFamily="2" charset="2"/>
              <a:buChar char="Ø"/>
            </a:pPr>
            <a:r>
              <a:rPr lang="en-US" dirty="0">
                <a:solidFill>
                  <a:srgbClr val="7030A0"/>
                </a:solidFill>
                <a:latin typeface="Arial" panose="020B0604020202020204" pitchFamily="34" charset="0"/>
                <a:cs typeface="Arial" panose="020B0604020202020204" pitchFamily="34" charset="0"/>
              </a:rPr>
              <a:t>20.1.10.олон </a:t>
            </a:r>
            <a:r>
              <a:rPr lang="en-US" dirty="0" err="1">
                <a:solidFill>
                  <a:srgbClr val="7030A0"/>
                </a:solidFill>
                <a:latin typeface="Arial" panose="020B0604020202020204" pitchFamily="34" charset="0"/>
                <a:cs typeface="Arial" panose="020B0604020202020204" pitchFamily="34" charset="0"/>
              </a:rPr>
              <a:t>нийтийн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үүсгэл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санаачилгыг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хөгжүүлэхэд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дэмжлэг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үзүүлэх</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0" indent="465138" algn="just">
              <a:buClr>
                <a:srgbClr val="FF0000"/>
              </a:buClr>
              <a:buFont typeface="Wingdings" pitchFamily="2" charset="2"/>
              <a:buChar char="Ø"/>
            </a:pPr>
            <a:endParaRPr lang="mn-MN" dirty="0" smtClean="0">
              <a:solidFill>
                <a:srgbClr val="7030A0"/>
              </a:solidFill>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677334" y="609600"/>
            <a:ext cx="8596668" cy="735106"/>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153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976717"/>
            <a:ext cx="8211172" cy="4208929"/>
          </a:xfrm>
        </p:spPr>
        <p:txBody>
          <a:bodyPr>
            <a:noAutofit/>
          </a:bodyPr>
          <a:lstStyle/>
          <a:p>
            <a:pPr marL="0" indent="465138" algn="just">
              <a:buNone/>
            </a:pPr>
            <a:r>
              <a:rPr lang="mn-MN" dirty="0" smtClean="0">
                <a:solidFill>
                  <a:srgbClr val="7030A0"/>
                </a:solidFill>
                <a:latin typeface="Arial" pitchFamily="34" charset="0"/>
                <a:cs typeface="Arial" pitchFamily="34" charset="0"/>
              </a:rPr>
              <a:t>ОНХС-ийн шийдвэр гаргах түвшин дэх мэдээллийн ил тод байдлыг сайжруулах арга хэлбэрээс: </a:t>
            </a:r>
            <a:endParaRPr lang="mn-MN" dirty="0">
              <a:solidFill>
                <a:srgbClr val="7030A0"/>
              </a:solidFill>
              <a:latin typeface="Arial" pitchFamily="34" charset="0"/>
              <a:cs typeface="Arial" pitchFamily="34" charset="0"/>
            </a:endParaRPr>
          </a:p>
          <a:p>
            <a:pPr marL="0" indent="465138" algn="just">
              <a:buClr>
                <a:srgbClr val="FF0000"/>
              </a:buClr>
              <a:buFont typeface="Wingdings" pitchFamily="2" charset="2"/>
              <a:buChar char="ü"/>
            </a:pPr>
            <a:r>
              <a:rPr lang="mn-MN" dirty="0">
                <a:solidFill>
                  <a:srgbClr val="7030A0"/>
                </a:solidFill>
                <a:latin typeface="Arial" pitchFamily="34" charset="0"/>
                <a:cs typeface="Arial" pitchFamily="34" charset="0"/>
              </a:rPr>
              <a:t>Хуулиар олгогдсон эрхийг эдэлж, үүргийг биелүүлэх</a:t>
            </a:r>
          </a:p>
          <a:p>
            <a:pPr marL="0" indent="465138" algn="just">
              <a:buClr>
                <a:srgbClr val="FF0000"/>
              </a:buClr>
              <a:buFont typeface="Wingdings" pitchFamily="2" charset="2"/>
              <a:buChar char="ü"/>
            </a:pPr>
            <a:r>
              <a:rPr lang="mn-MN" dirty="0">
                <a:solidFill>
                  <a:srgbClr val="7030A0"/>
                </a:solidFill>
                <a:latin typeface="Arial" pitchFamily="34" charset="0"/>
                <a:cs typeface="Arial" pitchFamily="34" charset="0"/>
              </a:rPr>
              <a:t>ИНХ-ын хуралдаанд оролцох боломжийг дээшлүүлэх </a:t>
            </a:r>
          </a:p>
          <a:p>
            <a:pPr marL="0" indent="465138" algn="just">
              <a:buClr>
                <a:srgbClr val="FF0000"/>
              </a:buClr>
              <a:buFont typeface="Wingdings" pitchFamily="2" charset="2"/>
              <a:buChar char="ü"/>
            </a:pPr>
            <a:r>
              <a:rPr lang="mn-MN" dirty="0">
                <a:solidFill>
                  <a:srgbClr val="7030A0"/>
                </a:solidFill>
                <a:latin typeface="Arial" pitchFamily="34" charset="0"/>
                <a:cs typeface="Arial" pitchFamily="34" charset="0"/>
              </a:rPr>
              <a:t>ИТХ-ын төлөөлөгчид, иргэдийн харилцан холбоог сайжруулах</a:t>
            </a:r>
          </a:p>
          <a:p>
            <a:pPr marL="0" indent="465138" algn="just">
              <a:buClr>
                <a:srgbClr val="FF0000"/>
              </a:buClr>
              <a:buFont typeface="Wingdings" pitchFamily="2" charset="2"/>
              <a:buChar char="ü"/>
            </a:pPr>
            <a:r>
              <a:rPr lang="mn-MN" dirty="0">
                <a:solidFill>
                  <a:srgbClr val="7030A0"/>
                </a:solidFill>
                <a:latin typeface="Arial" pitchFamily="34" charset="0"/>
                <a:cs typeface="Arial" pitchFamily="34" charset="0"/>
              </a:rPr>
              <a:t>ИНХ, ИТХ-д асуудал санаачилж оруулах талаар санал, санаачилгатай байх</a:t>
            </a:r>
          </a:p>
          <a:p>
            <a:pPr marL="0" indent="465138" algn="just">
              <a:buClr>
                <a:srgbClr val="FF0000"/>
              </a:buClr>
              <a:buFont typeface="Wingdings" pitchFamily="2" charset="2"/>
              <a:buChar char="ü"/>
            </a:pPr>
            <a:r>
              <a:rPr lang="mn-MN" dirty="0">
                <a:solidFill>
                  <a:srgbClr val="7030A0"/>
                </a:solidFill>
                <a:latin typeface="Arial" pitchFamily="34" charset="0"/>
                <a:cs typeface="Arial" pitchFamily="34" charset="0"/>
              </a:rPr>
              <a:t> Мэдээлэл </a:t>
            </a:r>
            <a:r>
              <a:rPr lang="mn-MN" dirty="0" smtClean="0">
                <a:solidFill>
                  <a:srgbClr val="7030A0"/>
                </a:solidFill>
                <a:latin typeface="Arial" pitchFamily="34" charset="0"/>
                <a:cs typeface="Arial" pitchFamily="34" charset="0"/>
              </a:rPr>
              <a:t>авахад </a:t>
            </a:r>
            <a:r>
              <a:rPr lang="mn-MN" dirty="0">
                <a:solidFill>
                  <a:srgbClr val="7030A0"/>
                </a:solidFill>
                <a:latin typeface="Arial" pitchFamily="34" charset="0"/>
                <a:cs typeface="Arial" pitchFamily="34" charset="0"/>
              </a:rPr>
              <a:t>суралцах</a:t>
            </a:r>
          </a:p>
          <a:p>
            <a:pPr marL="0" indent="465138" algn="just">
              <a:buClr>
                <a:srgbClr val="FF0000"/>
              </a:buClr>
              <a:buFont typeface="Wingdings" pitchFamily="2" charset="2"/>
              <a:buChar char="ü"/>
            </a:pPr>
            <a:r>
              <a:rPr lang="mn-MN" dirty="0">
                <a:solidFill>
                  <a:srgbClr val="7030A0"/>
                </a:solidFill>
                <a:latin typeface="Arial" pitchFamily="34" charset="0"/>
                <a:cs typeface="Arial" pitchFamily="34" charset="0"/>
              </a:rPr>
              <a:t>Сайн дурын бүлэг, нөхөрлөл, багийг болон ИНБ-ыг байгуулах</a:t>
            </a:r>
          </a:p>
          <a:p>
            <a:pPr marL="0" indent="465138" algn="just">
              <a:buClr>
                <a:srgbClr val="FF0000"/>
              </a:buClr>
              <a:buFont typeface="Wingdings" pitchFamily="2" charset="2"/>
              <a:buChar char="ü"/>
            </a:pPr>
            <a:r>
              <a:rPr lang="mn-MN" dirty="0">
                <a:solidFill>
                  <a:srgbClr val="7030A0"/>
                </a:solidFill>
                <a:latin typeface="Arial" pitchFamily="34" charset="0"/>
                <a:cs typeface="Arial" pitchFamily="34" charset="0"/>
              </a:rPr>
              <a:t>НӨУБ-аас гарч байгаа бодлого шийдвэртэй танилцах, түүнд дүгнэлт хийх талаар суралцах </a:t>
            </a:r>
          </a:p>
          <a:p>
            <a:pPr marL="0" indent="465138">
              <a:buClr>
                <a:srgbClr val="FF0000"/>
              </a:buClr>
              <a:buFont typeface="Wingdings" pitchFamily="2" charset="2"/>
              <a:buChar char="ü"/>
            </a:pPr>
            <a:endParaRPr lang="mn-MN" dirty="0">
              <a:solidFill>
                <a:srgbClr val="7030A0"/>
              </a:solidFill>
              <a:latin typeface="Arial" pitchFamily="34" charset="0"/>
              <a:cs typeface="Arial" pitchFamily="34" charset="0"/>
            </a:endParaRPr>
          </a:p>
          <a:p>
            <a:pPr marL="0" indent="465138">
              <a:buClr>
                <a:srgbClr val="FF0000"/>
              </a:buClr>
              <a:buFont typeface="Wingdings" pitchFamily="2" charset="2"/>
              <a:buChar char="ü"/>
            </a:pPr>
            <a:endParaRPr lang="en-US" dirty="0">
              <a:solidFill>
                <a:srgbClr val="7030A0"/>
              </a:solidFill>
              <a:latin typeface="Arial" pitchFamily="34" charset="0"/>
              <a:cs typeface="Arial" pitchFamily="34" charset="0"/>
            </a:endParaRPr>
          </a:p>
        </p:txBody>
      </p:sp>
      <p:sp>
        <p:nvSpPr>
          <p:cNvPr id="5" name="Title 1"/>
          <p:cNvSpPr>
            <a:spLocks noGrp="1"/>
          </p:cNvSpPr>
          <p:nvPr>
            <p:ph type="title"/>
          </p:nvPr>
        </p:nvSpPr>
        <p:spPr>
          <a:xfrm>
            <a:off x="677334" y="609600"/>
            <a:ext cx="8596668" cy="748553"/>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3573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0272" y="1922928"/>
            <a:ext cx="8592669" cy="4477871"/>
          </a:xfrm>
        </p:spPr>
        <p:txBody>
          <a:bodyPr>
            <a:normAutofit/>
          </a:bodyPr>
          <a:lstStyle/>
          <a:p>
            <a:pPr marL="0" indent="465138" algn="just">
              <a:buClr>
                <a:srgbClr val="FF0000"/>
              </a:buClr>
              <a:buFont typeface="Wingdings" pitchFamily="2" charset="2"/>
              <a:buChar char="ü"/>
            </a:pPr>
            <a:r>
              <a:rPr lang="mn-MN" dirty="0">
                <a:solidFill>
                  <a:srgbClr val="7030A0"/>
                </a:solidFill>
                <a:latin typeface="Arial" pitchFamily="34" charset="0"/>
                <a:cs typeface="Arial" pitchFamily="34" charset="0"/>
              </a:rPr>
              <a:t>Санал хүсэлтээ илэрхийлэх /Хурал, зөвлөгөөн, санал хүсэлтийн хайрцаг, утсаар</a:t>
            </a:r>
            <a:r>
              <a:rPr lang="mn-MN" dirty="0" smtClean="0">
                <a:solidFill>
                  <a:srgbClr val="7030A0"/>
                </a:solidFill>
                <a:latin typeface="Arial" pitchFamily="34" charset="0"/>
                <a:cs typeface="Arial" pitchFamily="34" charset="0"/>
              </a:rPr>
              <a:t>, цахим мэдээллийн хэрэгслээр  </a:t>
            </a:r>
            <a:r>
              <a:rPr lang="mn-MN" dirty="0">
                <a:solidFill>
                  <a:srgbClr val="7030A0"/>
                </a:solidFill>
                <a:latin typeface="Arial" pitchFamily="34" charset="0"/>
                <a:cs typeface="Arial" pitchFamily="34" charset="0"/>
              </a:rPr>
              <a:t>гм/</a:t>
            </a:r>
          </a:p>
          <a:p>
            <a:pPr marL="0" indent="465138" algn="just">
              <a:buClr>
                <a:srgbClr val="FF0000"/>
              </a:buClr>
              <a:buFont typeface="Wingdings" pitchFamily="2" charset="2"/>
              <a:buChar char="ü"/>
            </a:pPr>
            <a:r>
              <a:rPr lang="mn-MN" dirty="0">
                <a:solidFill>
                  <a:srgbClr val="7030A0"/>
                </a:solidFill>
                <a:latin typeface="Arial" pitchFamily="34" charset="0"/>
                <a:cs typeface="Arial" pitchFamily="34" charset="0"/>
              </a:rPr>
              <a:t>Иргэн бүр </a:t>
            </a:r>
            <a:r>
              <a:rPr lang="mn-MN" dirty="0" smtClean="0">
                <a:solidFill>
                  <a:srgbClr val="7030A0"/>
                </a:solidFill>
                <a:latin typeface="Arial" pitchFamily="34" charset="0"/>
                <a:cs typeface="Arial" pitchFamily="34" charset="0"/>
              </a:rPr>
              <a:t>ОНХС-ийн шийдвэр гаргах түвшний бүхий үйл </a:t>
            </a:r>
            <a:r>
              <a:rPr lang="mn-MN" dirty="0">
                <a:solidFill>
                  <a:srgbClr val="7030A0"/>
                </a:solidFill>
                <a:latin typeface="Arial" pitchFamily="34" charset="0"/>
                <a:cs typeface="Arial" pitchFamily="34" charset="0"/>
              </a:rPr>
              <a:t>ажиллагаанд идэвхтэй оролцож, өөрийн орон нутгийн асуудлыг хамтаараа шийдвэрлэх, зохион байгуулах, шийдвэрийн төсөл боловсруулах, хэлэлцэх, хэрэгжилтэнд нь гар бие оролцох, биелэлтэнд нь хяналт тавих зэргээр үе шат болгонд нь оролцоход суралцах нь чухал.</a:t>
            </a:r>
          </a:p>
          <a:p>
            <a:pPr marL="0" indent="465138" algn="just">
              <a:buClr>
                <a:srgbClr val="FF0000"/>
              </a:buClr>
              <a:buFont typeface="Wingdings" pitchFamily="2" charset="2"/>
              <a:buChar char="ü"/>
            </a:pPr>
            <a:r>
              <a:rPr lang="mn-MN" dirty="0">
                <a:solidFill>
                  <a:srgbClr val="7030A0"/>
                </a:solidFill>
                <a:latin typeface="Arial" pitchFamily="34" charset="0"/>
                <a:cs typeface="Arial" pitchFamily="34" charset="0"/>
              </a:rPr>
              <a:t>Нутгийн иргэд л өөрийн орон нутгийн өмнө тулгараад байгаа бэрхшээлтэй асуудлын учир шалтгааныг илүү мэдэж төлөвлөж чадах бөгөөд шаардлагатай мэдээллийг хуримтлуулсан байдаг нь түүнийг шийдэх боломж шийдлийг хэрэгжүүлэх хамгийн зөв гарцыг олж, хэрэгжүүлэх боломж нь </a:t>
            </a:r>
            <a:r>
              <a:rPr lang="mn-MN" dirty="0" smtClean="0">
                <a:solidFill>
                  <a:srgbClr val="7030A0"/>
                </a:solidFill>
                <a:latin typeface="Arial" pitchFamily="34" charset="0"/>
                <a:cs typeface="Arial" pitchFamily="34" charset="0"/>
              </a:rPr>
              <a:t>байдаг. Иймд иргэд ОНХС-ийн хөрөнгөөр орон нутагт өөрсдийнхөө ая тухтай амьдрах орчныг бүрдүүлэхээр зориулсан хөрөнгө оруулалтын шийдвэр гаргах түвшин дэх байгууллаын мэдээллийн ил тод байдлыг хангуулахад санал санаачлагатай ажиллах. </a:t>
            </a:r>
            <a:endParaRPr lang="en-US" dirty="0">
              <a:solidFill>
                <a:srgbClr val="7030A0"/>
              </a:solidFill>
              <a:latin typeface="Arial" pitchFamily="34" charset="0"/>
              <a:cs typeface="Arial" pitchFamily="34" charset="0"/>
            </a:endParaRPr>
          </a:p>
        </p:txBody>
      </p:sp>
      <p:sp>
        <p:nvSpPr>
          <p:cNvPr id="5" name="Title 1"/>
          <p:cNvSpPr>
            <a:spLocks noGrp="1"/>
          </p:cNvSpPr>
          <p:nvPr>
            <p:ph type="title"/>
          </p:nvPr>
        </p:nvSpPr>
        <p:spPr>
          <a:xfrm>
            <a:off x="677334" y="609600"/>
            <a:ext cx="8596668" cy="944562"/>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4813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2318" y="1371601"/>
            <a:ext cx="8211857" cy="4948517"/>
          </a:xfrm>
        </p:spPr>
        <p:txBody>
          <a:bodyPr>
            <a:normAutofit/>
          </a:bodyPr>
          <a:lstStyle/>
          <a:p>
            <a:pPr marL="0" indent="465138" algn="just">
              <a:buNone/>
            </a:pPr>
            <a:r>
              <a:rPr lang="mn-MN" dirty="0" smtClean="0">
                <a:solidFill>
                  <a:srgbClr val="7030A0"/>
                </a:solidFill>
                <a:latin typeface="Arial" pitchFamily="34" charset="0"/>
                <a:cs typeface="Arial" pitchFamily="34" charset="0"/>
              </a:rPr>
              <a:t>ОНХС-ийн шийдвэр </a:t>
            </a:r>
            <a:r>
              <a:rPr lang="mn-MN" dirty="0">
                <a:solidFill>
                  <a:srgbClr val="7030A0"/>
                </a:solidFill>
                <a:latin typeface="Arial" pitchFamily="34" charset="0"/>
                <a:cs typeface="Arial" pitchFamily="34" charset="0"/>
              </a:rPr>
              <a:t>гаргах гаргах түвшинд дэх </a:t>
            </a:r>
            <a:r>
              <a:rPr lang="mn-MN" dirty="0" smtClean="0">
                <a:solidFill>
                  <a:srgbClr val="7030A0"/>
                </a:solidFill>
                <a:latin typeface="Arial" pitchFamily="34" charset="0"/>
                <a:cs typeface="Arial" pitchFamily="34" charset="0"/>
              </a:rPr>
              <a:t>иргэдийг мэдээллийн ил тод байдлыг хангах үйл ажиллагааны түүний </a:t>
            </a:r>
            <a:r>
              <a:rPr lang="mn-MN" dirty="0">
                <a:solidFill>
                  <a:srgbClr val="7030A0"/>
                </a:solidFill>
                <a:latin typeface="Arial" pitchFamily="34" charset="0"/>
                <a:cs typeface="Arial" pitchFamily="34" charset="0"/>
              </a:rPr>
              <a:t>үр  дүн:</a:t>
            </a:r>
          </a:p>
          <a:p>
            <a:pPr marL="0" indent="465138" algn="just">
              <a:buClr>
                <a:srgbClr val="FF0000"/>
              </a:buClr>
              <a:buFont typeface="Wingdings" pitchFamily="2" charset="2"/>
              <a:buChar char="ü"/>
            </a:pPr>
            <a:r>
              <a:rPr lang="mn-MN" dirty="0">
                <a:solidFill>
                  <a:srgbClr val="7030A0"/>
                </a:solidFill>
                <a:latin typeface="Arial" pitchFamily="34" charset="0"/>
                <a:cs typeface="Arial" pitchFamily="34" charset="0"/>
              </a:rPr>
              <a:t>Хуулийн хэрэгжилт хангагдах /Иргэнийн эрх, үүргийн хэрэгжилт сайжрах</a:t>
            </a:r>
          </a:p>
          <a:p>
            <a:pPr marL="0" indent="465138" algn="just">
              <a:buClr>
                <a:srgbClr val="FF0000"/>
              </a:buClr>
              <a:buFont typeface="Wingdings" pitchFamily="2" charset="2"/>
              <a:buChar char="ü"/>
            </a:pPr>
            <a:r>
              <a:rPr lang="mn-MN" dirty="0">
                <a:solidFill>
                  <a:srgbClr val="7030A0"/>
                </a:solidFill>
                <a:latin typeface="Arial" pitchFamily="34" charset="0"/>
                <a:cs typeface="Arial" pitchFamily="34" charset="0"/>
              </a:rPr>
              <a:t>Иргэдийн нийтлэг эрх ашиг, сонирхолд нийцсэн бодлого шийдвэр гарах хандлага төлөвших</a:t>
            </a:r>
          </a:p>
          <a:p>
            <a:pPr marL="0" indent="465138" algn="just">
              <a:buClr>
                <a:srgbClr val="FF0000"/>
              </a:buClr>
              <a:buFont typeface="Wingdings" pitchFamily="2" charset="2"/>
              <a:buChar char="ü"/>
            </a:pPr>
            <a:r>
              <a:rPr lang="mn-MN" dirty="0">
                <a:solidFill>
                  <a:srgbClr val="7030A0"/>
                </a:solidFill>
                <a:latin typeface="Arial" pitchFamily="34" charset="0"/>
                <a:cs typeface="Arial" pitchFamily="34" charset="0"/>
              </a:rPr>
              <a:t>Иргэдийн мэдээ, мэдээлэл авах боломж сайжирч, мэдээллийн ил тод байдал хангагдах</a:t>
            </a:r>
          </a:p>
          <a:p>
            <a:pPr marL="0" indent="465138" algn="just">
              <a:buClr>
                <a:srgbClr val="FF0000"/>
              </a:buClr>
              <a:buFont typeface="Wingdings" pitchFamily="2" charset="2"/>
              <a:buChar char="ü"/>
            </a:pPr>
            <a:r>
              <a:rPr lang="mn-MN" dirty="0">
                <a:solidFill>
                  <a:srgbClr val="7030A0"/>
                </a:solidFill>
                <a:latin typeface="Arial" pitchFamily="34" charset="0"/>
                <a:cs typeface="Arial" pitchFamily="34" charset="0"/>
              </a:rPr>
              <a:t>Иргэдийн өөрсдийн санаачилсан асуудал шийдвэрт тусгагдсан нь түүнийг хэрэгжүүлэх, хяналт тавих иргэдийн оролцоо нэмэгдэх </a:t>
            </a:r>
            <a:endParaRPr lang="mn-MN" dirty="0" smtClean="0">
              <a:solidFill>
                <a:srgbClr val="7030A0"/>
              </a:solidFill>
              <a:latin typeface="Arial" pitchFamily="34" charset="0"/>
              <a:cs typeface="Arial" pitchFamily="34" charset="0"/>
            </a:endParaRPr>
          </a:p>
          <a:p>
            <a:pPr marL="0" indent="465138" algn="just">
              <a:buClr>
                <a:srgbClr val="FF0000"/>
              </a:buClr>
              <a:buFont typeface="Wingdings" pitchFamily="2" charset="2"/>
              <a:buChar char="ü"/>
            </a:pPr>
            <a:r>
              <a:rPr lang="mn-MN" dirty="0" smtClean="0">
                <a:solidFill>
                  <a:srgbClr val="7030A0"/>
                </a:solidFill>
                <a:latin typeface="Arial" pitchFamily="34" charset="0"/>
                <a:cs typeface="Arial" pitchFamily="34" charset="0"/>
              </a:rPr>
              <a:t>ОНХС-ийн хөрөнгө оруулалтын үйл ажиллагаа хэрэгжилтийн үе шат бүрт үр дүнтэй байх.</a:t>
            </a:r>
          </a:p>
          <a:p>
            <a:pPr marL="0" indent="465138" algn="just">
              <a:buClr>
                <a:srgbClr val="FF0000"/>
              </a:buClr>
              <a:buFont typeface="Wingdings" pitchFamily="2" charset="2"/>
              <a:buChar char="ü"/>
            </a:pPr>
            <a:r>
              <a:rPr lang="mn-MN" dirty="0" smtClean="0">
                <a:solidFill>
                  <a:srgbClr val="7030A0"/>
                </a:solidFill>
                <a:latin typeface="Arial" pitchFamily="34" charset="0"/>
                <a:cs typeface="Arial" pitchFamily="34" charset="0"/>
              </a:rPr>
              <a:t>Төсвийн хяналт сайжирч, засаглалын хариуцлагын тогтолцоо дээшилж, хөгжлийн зөв гарцыг иргэд өөрсдөө тодорхойлж хэрэгжүүлнэ.</a:t>
            </a:r>
            <a:endParaRPr lang="en-US" dirty="0">
              <a:solidFill>
                <a:srgbClr val="7030A0"/>
              </a:solidFill>
            </a:endParaRPr>
          </a:p>
        </p:txBody>
      </p:sp>
      <p:sp>
        <p:nvSpPr>
          <p:cNvPr id="4" name="Title 1"/>
          <p:cNvSpPr>
            <a:spLocks noGrp="1"/>
          </p:cNvSpPr>
          <p:nvPr>
            <p:ph type="title"/>
          </p:nvPr>
        </p:nvSpPr>
        <p:spPr>
          <a:xfrm>
            <a:off x="1828800" y="457200"/>
            <a:ext cx="8686800" cy="838200"/>
          </a:xfrm>
        </p:spPr>
        <p:txBody>
          <a:bodyPr>
            <a:normAutofit/>
          </a:bodyPr>
          <a:lstStyle/>
          <a:p>
            <a:r>
              <a:rPr lang="en-US" sz="1600" dirty="0"/>
              <a:t/>
            </a:r>
            <a:br>
              <a:rPr lang="en-US" sz="1600" dirty="0"/>
            </a:br>
            <a:endParaRPr lang="en-US" sz="1600" dirty="0"/>
          </a:p>
        </p:txBody>
      </p:sp>
      <p:sp>
        <p:nvSpPr>
          <p:cNvPr id="5" name="Title 1"/>
          <p:cNvSpPr txBox="1">
            <a:spLocks/>
          </p:cNvSpPr>
          <p:nvPr/>
        </p:nvSpPr>
        <p:spPr>
          <a:xfrm>
            <a:off x="677863" y="363538"/>
            <a:ext cx="8596312" cy="77946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mn-MN" sz="180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smtClean="0">
                <a:solidFill>
                  <a:srgbClr val="00B0F0"/>
                </a:solidFill>
                <a:latin typeface="Arial" panose="020B0604020202020204" pitchFamily="34" charset="0"/>
                <a:cs typeface="Arial" panose="020B0604020202020204" pitchFamily="34" charset="0"/>
              </a:rPr>
            </a:br>
            <a:r>
              <a:rPr lang="mn-MN" sz="180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6121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4023" y="1169894"/>
            <a:ext cx="7974105" cy="4289612"/>
          </a:xfrm>
        </p:spPr>
      </p:pic>
    </p:spTree>
    <p:extLst>
      <p:ext uri="{BB962C8B-B14F-4D97-AF65-F5344CB8AC3E}">
        <p14:creationId xmlns:p14="http://schemas.microsoft.com/office/powerpoint/2010/main" val="16277689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96035" y="1317812"/>
            <a:ext cx="6145306" cy="4329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24900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721659"/>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438835"/>
            <a:ext cx="8596668" cy="4602527"/>
          </a:xfrm>
        </p:spPr>
        <p:txBody>
          <a:bodyPr/>
          <a:lstStyle/>
          <a:p>
            <a:pPr marL="0" indent="457200" algn="just">
              <a:buNone/>
            </a:pPr>
            <a:r>
              <a:rPr lang="mn-MN" dirty="0">
                <a:solidFill>
                  <a:srgbClr val="7030A0"/>
                </a:solidFill>
                <a:latin typeface="Arial" panose="020B0604020202020204" pitchFamily="34" charset="0"/>
                <a:cs typeface="Arial" panose="020B0604020202020204" pitchFamily="34" charset="0"/>
              </a:rPr>
              <a:t>Сургалтын сэдвийн дүгнэлт, ярилцлага дасгал ажиллах, сорил авах 5 </a:t>
            </a:r>
            <a:r>
              <a:rPr lang="mn-MN" dirty="0" smtClean="0">
                <a:solidFill>
                  <a:srgbClr val="7030A0"/>
                </a:solidFill>
                <a:latin typeface="Arial" panose="020B0604020202020204" pitchFamily="34" charset="0"/>
                <a:cs typeface="Arial" panose="020B0604020202020204" pitchFamily="34" charset="0"/>
              </a:rPr>
              <a:t>минут</a:t>
            </a:r>
          </a:p>
          <a:p>
            <a:pPr marL="0" indent="457200"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“Орон </a:t>
            </a:r>
            <a:r>
              <a:rPr lang="mn-MN" dirty="0">
                <a:solidFill>
                  <a:srgbClr val="7030A0"/>
                </a:solidFill>
                <a:latin typeface="Arial" panose="020B0604020202020204" pitchFamily="34" charset="0"/>
                <a:cs typeface="Arial" panose="020B0604020202020204" pitchFamily="34" charset="0"/>
              </a:rPr>
              <a:t>нутгийн хөгжлийн сангийн талаар шийдвэр гаргах түвшинд мэдээллийн ил байдлыг </a:t>
            </a:r>
            <a:r>
              <a:rPr lang="mn-MN" dirty="0" smtClean="0">
                <a:solidFill>
                  <a:srgbClr val="7030A0"/>
                </a:solidFill>
                <a:latin typeface="Arial" panose="020B0604020202020204" pitchFamily="34" charset="0"/>
                <a:cs typeface="Arial" panose="020B0604020202020204" pitchFamily="34" charset="0"/>
              </a:rPr>
              <a:t>хангахад анхаарах асуудлууд” </a:t>
            </a:r>
            <a:r>
              <a:rPr lang="mn-MN" dirty="0">
                <a:solidFill>
                  <a:srgbClr val="7030A0"/>
                </a:solidFill>
                <a:latin typeface="Arial" panose="020B0604020202020204" pitchFamily="34" charset="0"/>
                <a:cs typeface="Arial" panose="020B0604020202020204" pitchFamily="34" charset="0"/>
              </a:rPr>
              <a:t>сэдэвт ярилцлага, </a:t>
            </a:r>
          </a:p>
          <a:p>
            <a:pPr marL="0" indent="457200" algn="just">
              <a:buFont typeface="Wingdings" panose="05000000000000000000" pitchFamily="2" charset="2"/>
              <a:buChar char="ü"/>
            </a:pPr>
            <a:r>
              <a:rPr lang="mn-MN" dirty="0">
                <a:solidFill>
                  <a:srgbClr val="7030A0"/>
                </a:solidFill>
                <a:latin typeface="Arial" panose="020B0604020202020204" pitchFamily="34" charset="0"/>
                <a:cs typeface="Arial" panose="020B0604020202020204" pitchFamily="34" charset="0"/>
              </a:rPr>
              <a:t>Сургалтын сэдвээр оролцогчдын асуулт, санал дүгнэлт </a:t>
            </a:r>
          </a:p>
          <a:p>
            <a:pPr marL="0" indent="457200" algn="just">
              <a:buFont typeface="Wingdings" panose="05000000000000000000" pitchFamily="2" charset="2"/>
              <a:buChar char="ü"/>
            </a:pPr>
            <a:endParaRPr lang="mn-MN" dirty="0">
              <a:solidFill>
                <a:srgbClr val="7030A0"/>
              </a:solidFill>
              <a:latin typeface="Arial" panose="020B0604020202020204" pitchFamily="34" charset="0"/>
              <a:cs typeface="Arial" panose="020B0604020202020204" pitchFamily="34" charset="0"/>
            </a:endParaRPr>
          </a:p>
          <a:p>
            <a:pPr algn="just">
              <a:buFont typeface="Wingdings" panose="05000000000000000000" pitchFamily="2" charset="2"/>
              <a:buChar char="ü"/>
            </a:pPr>
            <a:endParaRPr lang="mn-MN" dirty="0">
              <a:solidFill>
                <a:srgbClr val="7030A0"/>
              </a:solidFill>
              <a:latin typeface="Arial" panose="020B0604020202020204" pitchFamily="34" charset="0"/>
              <a:cs typeface="Arial" panose="020B0604020202020204" pitchFamily="34" charset="0"/>
            </a:endParaRPr>
          </a:p>
          <a:p>
            <a:pPr marL="0" indent="0" algn="ctr">
              <a:buNone/>
            </a:pPr>
            <a:r>
              <a:rPr lang="mn-MN" dirty="0">
                <a:solidFill>
                  <a:srgbClr val="7030A0"/>
                </a:solidFill>
                <a:latin typeface="Arial" panose="020B0604020202020204" pitchFamily="34" charset="0"/>
                <a:cs typeface="Arial" panose="020B0604020202020204" pitchFamily="34" charset="0"/>
              </a:rPr>
              <a:t>Боловсруулсан: Сургагч багш Ц.Бямбадорж</a:t>
            </a:r>
            <a:endParaRPr lang="en-US" dirty="0"/>
          </a:p>
          <a:p>
            <a:endParaRPr lang="en-US" dirty="0"/>
          </a:p>
        </p:txBody>
      </p:sp>
    </p:spTree>
    <p:extLst>
      <p:ext uri="{BB962C8B-B14F-4D97-AF65-F5344CB8AC3E}">
        <p14:creationId xmlns:p14="http://schemas.microsoft.com/office/powerpoint/2010/main" val="3231892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465729"/>
            <a:ext cx="8596668" cy="4575633"/>
          </a:xfrm>
        </p:spPr>
        <p:txBody>
          <a:bodyPr/>
          <a:lstStyle/>
          <a:p>
            <a:pPr marL="0" indent="457200" algn="just">
              <a:buNone/>
            </a:pPr>
            <a:r>
              <a:rPr lang="mn-MN" dirty="0">
                <a:solidFill>
                  <a:srgbClr val="7030A0"/>
                </a:solidFill>
                <a:latin typeface="Arial" panose="020B0604020202020204" pitchFamily="34" charset="0"/>
                <a:cs typeface="Arial" panose="020B0604020202020204" pitchFamily="34" charset="0"/>
              </a:rPr>
              <a:t>Сэдэв.6  Нутгийн өөрөө удирдах байгууллагын болон Нутгийн захиргааны байгууллагаас Орон нутгийн хөгжлийн сангийн талаар шийдвэр гаргах түвшинд мэдээллийн ил байдлыг хангах нь </a:t>
            </a:r>
            <a:endParaRPr lang="mn-MN" dirty="0" smtClean="0">
              <a:solidFill>
                <a:srgbClr val="7030A0"/>
              </a:solidFill>
              <a:latin typeface="Arial" panose="020B0604020202020204" pitchFamily="34" charset="0"/>
              <a:cs typeface="Arial" panose="020B0604020202020204" pitchFamily="34" charset="0"/>
            </a:endParaRPr>
          </a:p>
          <a:p>
            <a:pPr marL="0" indent="403225" algn="just">
              <a:buNone/>
            </a:pPr>
            <a:r>
              <a:rPr lang="mn-MN" dirty="0" smtClean="0">
                <a:solidFill>
                  <a:srgbClr val="7030A0"/>
                </a:solidFill>
                <a:latin typeface="Arial" panose="020B0604020202020204" pitchFamily="34" charset="0"/>
                <a:cs typeface="Arial" panose="020B0604020202020204" pitchFamily="34" charset="0"/>
              </a:rPr>
              <a:t>Сэдвийн агуулга:</a:t>
            </a:r>
          </a:p>
          <a:p>
            <a:pPr marL="0" indent="457200"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Иргэдийн оролцоо /ОНХС-ийн шийдвэр гаргах түвшинд иргэдийн оролцоог хангах нь/</a:t>
            </a:r>
          </a:p>
          <a:p>
            <a:pPr marL="0" indent="457200" algn="just">
              <a:buFont typeface="Wingdings" panose="05000000000000000000" pitchFamily="2" charset="2"/>
              <a:buChar char="ü"/>
            </a:pPr>
            <a:r>
              <a:rPr lang="mn-MN" dirty="0">
                <a:solidFill>
                  <a:srgbClr val="7030A0"/>
                </a:solidFill>
                <a:latin typeface="Arial" panose="020B0604020202020204" pitchFamily="34" charset="0"/>
                <a:cs typeface="Arial" panose="020B0604020202020204" pitchFamily="34" charset="0"/>
              </a:rPr>
              <a:t>ОНХС-ийн шийдвэр гаргах түвшинд ил тод байдлыг хангах эрх зүйн </a:t>
            </a:r>
            <a:r>
              <a:rPr lang="mn-MN" dirty="0" smtClean="0">
                <a:solidFill>
                  <a:srgbClr val="7030A0"/>
                </a:solidFill>
                <a:latin typeface="Arial" panose="020B0604020202020204" pitchFamily="34" charset="0"/>
                <a:cs typeface="Arial" panose="020B0604020202020204" pitchFamily="34" charset="0"/>
              </a:rPr>
              <a:t>зохицуулалтаас</a:t>
            </a:r>
          </a:p>
          <a:p>
            <a:pPr marL="0" indent="457200" algn="just">
              <a:buFont typeface="Wingdings" panose="05000000000000000000" pitchFamily="2" charset="2"/>
              <a:buChar char="ü"/>
            </a:pPr>
            <a:r>
              <a:rPr lang="mn-MN" dirty="0">
                <a:solidFill>
                  <a:srgbClr val="7030A0"/>
                </a:solidFill>
                <a:latin typeface="Arial" panose="020B0604020202020204" pitchFamily="34" charset="0"/>
                <a:cs typeface="Arial" panose="020B0604020202020204" pitchFamily="34" charset="0"/>
              </a:rPr>
              <a:t>ОНХС-ийн шийдвэр гаргах түвшинд мэдээллийн ил тод байдлыг хангах арга хэлбэр</a:t>
            </a:r>
          </a:p>
          <a:p>
            <a:pPr marL="0" indent="457200" algn="just">
              <a:buFont typeface="Wingdings" panose="05000000000000000000" pitchFamily="2" charset="2"/>
              <a:buChar char="ü"/>
            </a:pPr>
            <a:endParaRPr lang="mn-MN" dirty="0">
              <a:solidFill>
                <a:srgbClr val="7030A0"/>
              </a:solidFill>
              <a:latin typeface="Arial" panose="020B0604020202020204" pitchFamily="34" charset="0"/>
              <a:cs typeface="Arial" panose="020B0604020202020204" pitchFamily="34" charset="0"/>
            </a:endParaRPr>
          </a:p>
          <a:p>
            <a:pPr marL="0" indent="457200" algn="just">
              <a:buFont typeface="Wingdings" panose="05000000000000000000" pitchFamily="2" charset="2"/>
              <a:buChar char="ü"/>
            </a:pPr>
            <a:endParaRPr lang="mn-MN" dirty="0">
              <a:solidFill>
                <a:srgbClr val="7030A0"/>
              </a:solidFill>
              <a:latin typeface="Arial" panose="020B0604020202020204" pitchFamily="34" charset="0"/>
              <a:cs typeface="Arial" panose="020B0604020202020204" pitchFamily="34" charset="0"/>
            </a:endParaRPr>
          </a:p>
          <a:p>
            <a:pPr marL="0" indent="0" algn="ctr">
              <a:buNone/>
            </a:pPr>
            <a:endParaRPr lang="mn-MN" dirty="0">
              <a:solidFill>
                <a:srgbClr val="7030A0"/>
              </a:solidFill>
              <a:latin typeface="Arial" panose="020B0604020202020204" pitchFamily="34" charset="0"/>
              <a:cs typeface="Arial" panose="020B0604020202020204" pitchFamily="34" charset="0"/>
            </a:endParaRPr>
          </a:p>
          <a:p>
            <a:endParaRPr lang="en-US" dirty="0"/>
          </a:p>
        </p:txBody>
      </p:sp>
      <p:sp>
        <p:nvSpPr>
          <p:cNvPr id="4" name="Title 1"/>
          <p:cNvSpPr>
            <a:spLocks noGrp="1"/>
          </p:cNvSpPr>
          <p:nvPr>
            <p:ph type="title"/>
          </p:nvPr>
        </p:nvSpPr>
        <p:spPr>
          <a:xfrm>
            <a:off x="677334" y="609600"/>
            <a:ext cx="8596668" cy="667871"/>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376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667435"/>
            <a:ext cx="8596668" cy="4679577"/>
          </a:xfrm>
        </p:spPr>
        <p:txBody>
          <a:bodyPr/>
          <a:lstStyle/>
          <a:p>
            <a:pPr marL="0" indent="509588">
              <a:buNone/>
            </a:pPr>
            <a:r>
              <a:rPr lang="mn-MN" dirty="0" smtClean="0">
                <a:solidFill>
                  <a:srgbClr val="7030A0"/>
                </a:solidFill>
                <a:latin typeface="Arial" pitchFamily="34" charset="0"/>
                <a:cs typeface="Arial" pitchFamily="34" charset="0"/>
              </a:rPr>
              <a:t>Иргэд яагаад оролцох ёстой гэж?</a:t>
            </a:r>
          </a:p>
          <a:p>
            <a:pPr marL="0" indent="465138" algn="just">
              <a:buClr>
                <a:srgbClr val="FF0000"/>
              </a:buClr>
              <a:buFont typeface="Wingdings" pitchFamily="2" charset="2"/>
              <a:buChar char="ü"/>
            </a:pPr>
            <a:r>
              <a:rPr lang="mn-MN" dirty="0" smtClean="0">
                <a:solidFill>
                  <a:srgbClr val="7030A0"/>
                </a:solidFill>
                <a:latin typeface="Arial" pitchFamily="34" charset="0"/>
                <a:cs typeface="Arial" pitchFamily="34" charset="0"/>
              </a:rPr>
              <a:t>Монгол Улсын Үндсэн хуулийн гуравдугаар зүйлийн 1 дэх хэсэгт “Монгол Улсад засгийн бүх эрх ард түмний мэдэлд байна. Монголын ард түмэн төрийн үйл хэрэгт шууд оролцож, мөн сонгож байгуулсан төрийн эрх барих төлөөлөгчдийн байгууллагаараа уламжлан энэхүү эрхээ эдэлнэ.” гэж заасан нь иргэдийн оролцооны эрх зүйн орчныг бид бүхэнд баталгаажуулж өгсөн байна. </a:t>
            </a:r>
          </a:p>
          <a:p>
            <a:pPr marL="0" indent="465138" algn="just">
              <a:buClr>
                <a:srgbClr val="FF0000"/>
              </a:buClr>
              <a:buFont typeface="Wingdings" pitchFamily="2" charset="2"/>
              <a:buChar char="ü"/>
            </a:pPr>
            <a:r>
              <a:rPr lang="mn-MN" dirty="0" smtClean="0">
                <a:solidFill>
                  <a:srgbClr val="7030A0"/>
                </a:solidFill>
                <a:latin typeface="Arial" pitchFamily="34" charset="0"/>
                <a:cs typeface="Arial" pitchFamily="34" charset="0"/>
              </a:rPr>
              <a:t>Мөн уг хуулийн арван дөрөвдүгээр зүйлийн 2-т ”Хүнийг үндэс, угсаа, хэл, арьсны өнгө, нас, хүйс, нийгмийн гарал, байдал, хөрөнгө чинээ, эрхэлсэн ажил, албан тушаал, шашин шүтлэг, үзэл бодол, боловсролоор нь ялгаварлан гадуурхаж үл болно. Хүн бүр эрх зүйн этгээд байна” гэж  иргэний эрх, эрх чөлөөг хуулиар баталгаажуулжээ. </a:t>
            </a:r>
          </a:p>
          <a:p>
            <a:endParaRPr lang="en-US" dirty="0"/>
          </a:p>
        </p:txBody>
      </p:sp>
      <p:sp>
        <p:nvSpPr>
          <p:cNvPr id="4" name="Title 1"/>
          <p:cNvSpPr>
            <a:spLocks noGrp="1"/>
          </p:cNvSpPr>
          <p:nvPr>
            <p:ph type="title"/>
          </p:nvPr>
        </p:nvSpPr>
        <p:spPr>
          <a:xfrm>
            <a:off x="677334" y="609600"/>
            <a:ext cx="8596668" cy="694765"/>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6275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8224" y="1734670"/>
            <a:ext cx="8969188" cy="4894729"/>
          </a:xfrm>
        </p:spPr>
        <p:txBody>
          <a:bodyPr>
            <a:normAutofit/>
          </a:bodyPr>
          <a:lstStyle/>
          <a:p>
            <a:pPr marL="0" indent="465138" algn="just">
              <a:buClr>
                <a:srgbClr val="FF0000"/>
              </a:buClr>
              <a:buFont typeface="Wingdings" pitchFamily="2" charset="2"/>
              <a:buChar char="v"/>
            </a:pPr>
            <a:r>
              <a:rPr lang="mn-MN" dirty="0" smtClean="0">
                <a:solidFill>
                  <a:srgbClr val="7030A0"/>
                </a:solidFill>
                <a:latin typeface="Arial" pitchFamily="34" charset="0"/>
                <a:cs typeface="Arial" pitchFamily="34" charset="0"/>
              </a:rPr>
              <a:t>Монгол Улсын Үндсэн Хуулийн арван зургадугаар зүйлд: Монгол Улсын иргэн дараахь үндсэн эрх, эрх чөлөөг баталгаатай эдэлнэ: гэсэн заалтын 9 дэх хэсэгт “шууд буюу төлөөлөгчдийн байгууллагаараа уламжлан төрийг удирдах хэрэгт оролцох эрхтэй. Төрийн байгууллагад сонгох, сонгогдох эрхтэй. Сонгох эрхийг арван найман наснаас эдэлнэ. Сонгогдох насыг төрийн зохих байгууллага, албан тушаалд тавих шаардлагыг харгалзан хуулиар тогтооно; заасан байгаа нь иргэдийн орон нутгийн шийдвэр гарах үйл явцад оролцох эрхийн нэгэн баталгаа нь болж байна. Мөн хуулийн арван долоодугаар зүйлд:</a:t>
            </a:r>
            <a:r>
              <a:rPr lang="mn-MN" dirty="0" smtClean="0">
                <a:latin typeface="Arial" pitchFamily="34" charset="0"/>
                <a:cs typeface="Arial" pitchFamily="34" charset="0"/>
              </a:rPr>
              <a:t> </a:t>
            </a:r>
            <a:r>
              <a:rPr lang="mn-MN" dirty="0" smtClean="0">
                <a:solidFill>
                  <a:srgbClr val="7030A0"/>
                </a:solidFill>
                <a:latin typeface="Arial" pitchFamily="34" charset="0"/>
                <a:cs typeface="Arial" pitchFamily="34" charset="0"/>
              </a:rPr>
              <a:t>Монгол Улсын иргэн шударга, хүнлэг ёсыг эрхэмлэн дараахь үндсэн үүргийг ёсчлон биелүүлнэ: гэсэн заалтын 1 дэх хэсэгт:</a:t>
            </a:r>
            <a:r>
              <a:rPr lang="mn-MN" dirty="0" smtClean="0">
                <a:latin typeface="Arial" pitchFamily="34" charset="0"/>
                <a:cs typeface="Arial" pitchFamily="34" charset="0"/>
              </a:rPr>
              <a:t> “</a:t>
            </a:r>
            <a:r>
              <a:rPr lang="mn-MN" dirty="0" smtClean="0">
                <a:solidFill>
                  <a:srgbClr val="7030A0"/>
                </a:solidFill>
                <a:latin typeface="Arial" pitchFamily="34" charset="0"/>
                <a:cs typeface="Arial" pitchFamily="34" charset="0"/>
              </a:rPr>
              <a:t>Үндсэн хууль, бусад хуулийг дээдлэн хүндэтгэж, сахин биелүүлэх;” гэж хуульчлагдсан байна. </a:t>
            </a:r>
          </a:p>
          <a:p>
            <a:pPr marL="0" indent="465138" algn="just">
              <a:buClr>
                <a:srgbClr val="FF0000"/>
              </a:buClr>
              <a:buNone/>
            </a:pPr>
            <a:r>
              <a:rPr lang="mn-MN" sz="2400" dirty="0" smtClean="0">
                <a:solidFill>
                  <a:srgbClr val="7030A0"/>
                </a:solidFill>
                <a:latin typeface="Arial" pitchFamily="34" charset="0"/>
                <a:cs typeface="Arial" pitchFamily="34" charset="0"/>
              </a:rPr>
              <a:t> </a:t>
            </a:r>
            <a:endParaRPr lang="en-US" sz="2400" dirty="0">
              <a:solidFill>
                <a:srgbClr val="7030A0"/>
              </a:solidFill>
              <a:latin typeface="Arial" pitchFamily="34" charset="0"/>
              <a:cs typeface="Arial" pitchFamily="34" charset="0"/>
            </a:endParaRPr>
          </a:p>
        </p:txBody>
      </p:sp>
      <p:sp>
        <p:nvSpPr>
          <p:cNvPr id="6" name="Title 1"/>
          <p:cNvSpPr>
            <a:spLocks noGrp="1"/>
          </p:cNvSpPr>
          <p:nvPr>
            <p:ph type="title"/>
          </p:nvPr>
        </p:nvSpPr>
        <p:spPr>
          <a:xfrm>
            <a:off x="1828800" y="457200"/>
            <a:ext cx="8686800" cy="762000"/>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3197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929" y="1653988"/>
            <a:ext cx="8740589" cy="4899211"/>
          </a:xfrm>
        </p:spPr>
        <p:txBody>
          <a:bodyPr>
            <a:normAutofit/>
          </a:bodyPr>
          <a:lstStyle/>
          <a:p>
            <a:pPr marL="0" indent="465138" algn="just">
              <a:buClr>
                <a:srgbClr val="FF0000"/>
              </a:buClr>
              <a:buFont typeface="Wingdings" pitchFamily="2" charset="2"/>
              <a:buChar char="ü"/>
            </a:pPr>
            <a:r>
              <a:rPr lang="mn-MN" dirty="0">
                <a:solidFill>
                  <a:srgbClr val="7030A0"/>
                </a:solidFill>
                <a:latin typeface="Arial" pitchFamily="34" charset="0"/>
                <a:cs typeface="Arial" pitchFamily="34" charset="0"/>
              </a:rPr>
              <a:t>Бид эрхээ эдэлж чадаж байна </a:t>
            </a:r>
            <a:r>
              <a:rPr lang="mn-MN" dirty="0" smtClean="0">
                <a:solidFill>
                  <a:srgbClr val="7030A0"/>
                </a:solidFill>
                <a:latin typeface="Arial" pitchFamily="34" charset="0"/>
                <a:cs typeface="Arial" pitchFamily="34" charset="0"/>
              </a:rPr>
              <a:t>уу?, Эсвэл </a:t>
            </a:r>
            <a:r>
              <a:rPr lang="mn-MN" dirty="0">
                <a:solidFill>
                  <a:srgbClr val="7030A0"/>
                </a:solidFill>
                <a:latin typeface="Arial" pitchFamily="34" charset="0"/>
                <a:cs typeface="Arial" pitchFamily="34" charset="0"/>
              </a:rPr>
              <a:t>үүргээ хэрхэн биелүүлж байна </a:t>
            </a:r>
            <a:r>
              <a:rPr lang="mn-MN" dirty="0" smtClean="0">
                <a:solidFill>
                  <a:srgbClr val="7030A0"/>
                </a:solidFill>
                <a:latin typeface="Arial" pitchFamily="34" charset="0"/>
                <a:cs typeface="Arial" pitchFamily="34" charset="0"/>
              </a:rPr>
              <a:t>вэ? </a:t>
            </a:r>
            <a:r>
              <a:rPr lang="mn-MN" dirty="0">
                <a:solidFill>
                  <a:srgbClr val="7030A0"/>
                </a:solidFill>
                <a:latin typeface="Arial" pitchFamily="34" charset="0"/>
                <a:cs typeface="Arial" pitchFamily="34" charset="0"/>
              </a:rPr>
              <a:t>гэсэн асуудлыг орон нутгийн өнөөгийн түвшинд авч </a:t>
            </a:r>
            <a:r>
              <a:rPr lang="mn-MN" dirty="0" smtClean="0">
                <a:solidFill>
                  <a:srgbClr val="7030A0"/>
                </a:solidFill>
                <a:latin typeface="Arial" pitchFamily="34" charset="0"/>
                <a:cs typeface="Arial" pitchFamily="34" charset="0"/>
              </a:rPr>
              <a:t>үзье. Үүний </a:t>
            </a:r>
            <a:r>
              <a:rPr lang="mn-MN" dirty="0">
                <a:solidFill>
                  <a:srgbClr val="7030A0"/>
                </a:solidFill>
                <a:latin typeface="Arial" pitchFamily="34" charset="0"/>
                <a:cs typeface="Arial" pitchFamily="34" charset="0"/>
              </a:rPr>
              <a:t>өмнө иргэдийн оролцооны ардчилалын хэлбэрийн талаарх ойлголтоо сэргээе. Үүнд:</a:t>
            </a:r>
          </a:p>
          <a:p>
            <a:pPr marL="0" indent="465138" algn="just">
              <a:buClr>
                <a:srgbClr val="FF0000"/>
              </a:buClr>
              <a:buFont typeface="Wingdings" pitchFamily="2" charset="2"/>
              <a:buChar char="v"/>
            </a:pPr>
            <a:r>
              <a:rPr lang="mn-MN" dirty="0">
                <a:solidFill>
                  <a:srgbClr val="7030A0"/>
                </a:solidFill>
                <a:latin typeface="Arial" pitchFamily="34" charset="0"/>
                <a:cs typeface="Arial" pitchFamily="34" charset="0"/>
              </a:rPr>
              <a:t>Иргэдийн оролцооны шууд </a:t>
            </a:r>
            <a:r>
              <a:rPr lang="mn-MN" dirty="0" smtClean="0">
                <a:solidFill>
                  <a:srgbClr val="7030A0"/>
                </a:solidFill>
                <a:latin typeface="Arial" pitchFamily="34" charset="0"/>
                <a:cs typeface="Arial" pitchFamily="34" charset="0"/>
              </a:rPr>
              <a:t>ардчиллын </a:t>
            </a:r>
            <a:r>
              <a:rPr lang="mn-MN" dirty="0">
                <a:solidFill>
                  <a:srgbClr val="7030A0"/>
                </a:solidFill>
                <a:latin typeface="Arial" pitchFamily="34" charset="0"/>
                <a:cs typeface="Arial" pitchFamily="34" charset="0"/>
              </a:rPr>
              <a:t>хэлбэр: /Багийн ИНХ-ын хуралдаанаас шийдвэр гарах үйл явц буюу шийдвэр гарах түвшинд шууд оролцох/</a:t>
            </a:r>
          </a:p>
          <a:p>
            <a:pPr marL="0" indent="465138" algn="just">
              <a:buClr>
                <a:srgbClr val="FF0000"/>
              </a:buClr>
              <a:buFont typeface="Wingdings" pitchFamily="2" charset="2"/>
              <a:buChar char="v"/>
            </a:pPr>
            <a:r>
              <a:rPr lang="mn-MN" dirty="0">
                <a:solidFill>
                  <a:srgbClr val="7030A0"/>
                </a:solidFill>
                <a:latin typeface="Arial" pitchFamily="34" charset="0"/>
                <a:cs typeface="Arial" pitchFamily="34" charset="0"/>
              </a:rPr>
              <a:t>Иргэдийн оролцооны төлөөллийн </a:t>
            </a:r>
            <a:r>
              <a:rPr lang="mn-MN" dirty="0" smtClean="0">
                <a:solidFill>
                  <a:srgbClr val="7030A0"/>
                </a:solidFill>
                <a:latin typeface="Arial" pitchFamily="34" charset="0"/>
                <a:cs typeface="Arial" pitchFamily="34" charset="0"/>
              </a:rPr>
              <a:t>ардчиллын </a:t>
            </a:r>
            <a:r>
              <a:rPr lang="mn-MN" dirty="0">
                <a:solidFill>
                  <a:srgbClr val="7030A0"/>
                </a:solidFill>
                <a:latin typeface="Arial" pitchFamily="34" charset="0"/>
                <a:cs typeface="Arial" pitchFamily="34" charset="0"/>
              </a:rPr>
              <a:t>хэлбэр /Төлөөлөгчдийг иргэдээс сонгох, ИТХ-ын төлөөлөгчдийн хурлаас </a:t>
            </a:r>
            <a:r>
              <a:rPr lang="mn-MN" dirty="0" smtClean="0">
                <a:solidFill>
                  <a:srgbClr val="7030A0"/>
                </a:solidFill>
                <a:latin typeface="Arial" pitchFamily="34" charset="0"/>
                <a:cs typeface="Arial" pitchFamily="34" charset="0"/>
              </a:rPr>
              <a:t>шийдвэр </a:t>
            </a:r>
            <a:r>
              <a:rPr lang="mn-MN" dirty="0">
                <a:solidFill>
                  <a:srgbClr val="7030A0"/>
                </a:solidFill>
                <a:latin typeface="Arial" pitchFamily="34" charset="0"/>
                <a:cs typeface="Arial" pitchFamily="34" charset="0"/>
              </a:rPr>
              <a:t>гарах үйл явц шийдвэр гарах түвшинд сонгосон төлөөллөөрөө дамжуулан оролцох/</a:t>
            </a:r>
          </a:p>
          <a:p>
            <a:pPr marL="0" indent="465138" algn="just">
              <a:buClr>
                <a:srgbClr val="FF0000"/>
              </a:buClr>
              <a:buFont typeface="Wingdings" pitchFamily="2" charset="2"/>
              <a:buChar char="v"/>
            </a:pPr>
            <a:r>
              <a:rPr lang="mn-MN" dirty="0">
                <a:solidFill>
                  <a:srgbClr val="7030A0"/>
                </a:solidFill>
                <a:latin typeface="Arial" pitchFamily="34" charset="0"/>
                <a:cs typeface="Arial" pitchFamily="34" charset="0"/>
              </a:rPr>
              <a:t>Иргэдийн оролцоот </a:t>
            </a:r>
            <a:r>
              <a:rPr lang="mn-MN" dirty="0" smtClean="0">
                <a:solidFill>
                  <a:srgbClr val="7030A0"/>
                </a:solidFill>
                <a:latin typeface="Arial" pitchFamily="34" charset="0"/>
                <a:cs typeface="Arial" pitchFamily="34" charset="0"/>
              </a:rPr>
              <a:t>ардчиллын </a:t>
            </a:r>
            <a:r>
              <a:rPr lang="mn-MN" dirty="0">
                <a:solidFill>
                  <a:srgbClr val="7030A0"/>
                </a:solidFill>
                <a:latin typeface="Arial" pitchFamily="34" charset="0"/>
                <a:cs typeface="Arial" pitchFamily="34" charset="0"/>
              </a:rPr>
              <a:t>хэлбэр /нээлттэй хэлэлцүүлэг буюу шийдвэр гарах түвшинд санал бодлоо хүргэх  үйл явц /</a:t>
            </a:r>
          </a:p>
          <a:p>
            <a:pPr marL="0" indent="465138" algn="just">
              <a:buClr>
                <a:srgbClr val="FF0000"/>
              </a:buClr>
              <a:buNone/>
            </a:pPr>
            <a:endParaRPr lang="mn-MN" sz="2400" dirty="0">
              <a:solidFill>
                <a:srgbClr val="7030A0"/>
              </a:solidFill>
              <a:latin typeface="Arial" pitchFamily="34" charset="0"/>
              <a:cs typeface="Arial" pitchFamily="34" charset="0"/>
            </a:endParaRPr>
          </a:p>
          <a:p>
            <a:pPr marL="0" indent="465138" algn="just">
              <a:buClr>
                <a:srgbClr val="FF0000"/>
              </a:buClr>
              <a:buFont typeface="Wingdings" pitchFamily="2" charset="2"/>
              <a:buChar char="ü"/>
            </a:pPr>
            <a:endParaRPr lang="mn-MN" sz="2400" dirty="0">
              <a:solidFill>
                <a:srgbClr val="7030A0"/>
              </a:solidFill>
              <a:latin typeface="Arial" pitchFamily="34" charset="0"/>
              <a:cs typeface="Arial" pitchFamily="34" charset="0"/>
            </a:endParaRPr>
          </a:p>
        </p:txBody>
      </p:sp>
      <p:sp>
        <p:nvSpPr>
          <p:cNvPr id="5" name="Title 1"/>
          <p:cNvSpPr>
            <a:spLocks noGrp="1"/>
          </p:cNvSpPr>
          <p:nvPr>
            <p:ph type="title"/>
          </p:nvPr>
        </p:nvSpPr>
        <p:spPr>
          <a:xfrm>
            <a:off x="766483" y="457200"/>
            <a:ext cx="8754036" cy="672353"/>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6495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953" y="1219201"/>
            <a:ext cx="8821271" cy="4860925"/>
          </a:xfrm>
        </p:spPr>
        <p:txBody>
          <a:bodyPr>
            <a:normAutofit/>
          </a:bodyPr>
          <a:lstStyle/>
          <a:p>
            <a:pPr marL="0" indent="457200" algn="just">
              <a:buClr>
                <a:srgbClr val="00B050"/>
              </a:buClr>
              <a:buFont typeface="Wingdings" panose="05000000000000000000" pitchFamily="2" charset="2"/>
              <a:buChar char="ü"/>
            </a:pPr>
            <a:r>
              <a:rPr lang="mn-MN" dirty="0" smtClean="0">
                <a:solidFill>
                  <a:srgbClr val="7030A0"/>
                </a:solidFill>
                <a:latin typeface="Arial" pitchFamily="34" charset="0"/>
                <a:cs typeface="Arial" pitchFamily="34" charset="0"/>
              </a:rPr>
              <a:t>ОНХС-ийн ил тод байдлыг шийдвэр гаргах түвшинд хэрхэн хангах нь: /Иргэд </a:t>
            </a:r>
            <a:r>
              <a:rPr lang="mn-MN" dirty="0">
                <a:solidFill>
                  <a:srgbClr val="7030A0"/>
                </a:solidFill>
                <a:latin typeface="Arial" pitchFamily="34" charset="0"/>
                <a:cs typeface="Arial" pitchFamily="34" charset="0"/>
              </a:rPr>
              <a:t>хэрхэн </a:t>
            </a:r>
            <a:r>
              <a:rPr lang="mn-MN" dirty="0" smtClean="0">
                <a:solidFill>
                  <a:srgbClr val="7030A0"/>
                </a:solidFill>
                <a:latin typeface="Arial" pitchFamily="34" charset="0"/>
                <a:cs typeface="Arial" pitchFamily="34" charset="0"/>
              </a:rPr>
              <a:t>оролцуулах вэ?/</a:t>
            </a:r>
            <a:endParaRPr lang="mn-MN" dirty="0">
              <a:solidFill>
                <a:srgbClr val="7030A0"/>
              </a:solidFill>
              <a:latin typeface="Arial" pitchFamily="34" charset="0"/>
              <a:cs typeface="Arial" pitchFamily="34" charset="0"/>
            </a:endParaRPr>
          </a:p>
          <a:p>
            <a:pPr marL="0" indent="457200" algn="just">
              <a:buClr>
                <a:srgbClr val="00B050"/>
              </a:buClr>
              <a:buFont typeface="Wingdings" panose="05000000000000000000" pitchFamily="2" charset="2"/>
              <a:buChar char="ü"/>
            </a:pPr>
            <a:r>
              <a:rPr lang="mn-MN" dirty="0" smtClean="0">
                <a:solidFill>
                  <a:srgbClr val="7030A0"/>
                </a:solidFill>
                <a:latin typeface="Arial" pitchFamily="34" charset="0"/>
                <a:cs typeface="Arial" pitchFamily="34" charset="0"/>
              </a:rPr>
              <a:t>ИТХ-ын болон Тэргүүлэгчдийн ОНХС –ийн төсөв хэлэлцэх,  батлах, үнэлгээ дүгнэлт өгөх, тайлан, мэдээлэл хэлэлцэх хуралдаанд оролцох</a:t>
            </a:r>
            <a:endParaRPr lang="mn-MN" dirty="0">
              <a:solidFill>
                <a:srgbClr val="7030A0"/>
              </a:solidFill>
              <a:latin typeface="Arial" pitchFamily="34" charset="0"/>
              <a:cs typeface="Arial" pitchFamily="34" charset="0"/>
            </a:endParaRPr>
          </a:p>
          <a:p>
            <a:pPr marL="0" indent="457200" algn="just">
              <a:buClr>
                <a:srgbClr val="00B050"/>
              </a:buClr>
              <a:buFont typeface="Wingdings" panose="05000000000000000000" pitchFamily="2" charset="2"/>
              <a:buChar char="ü"/>
            </a:pPr>
            <a:r>
              <a:rPr lang="mn-MN" dirty="0" smtClean="0">
                <a:solidFill>
                  <a:srgbClr val="7030A0"/>
                </a:solidFill>
                <a:latin typeface="Arial" pitchFamily="34" charset="0"/>
                <a:cs typeface="Arial" pitchFamily="34" charset="0"/>
              </a:rPr>
              <a:t>ИНХ-ын ОНХС-ийн санал эрэмбэлэх хуралд оролцох, </a:t>
            </a:r>
          </a:p>
          <a:p>
            <a:pPr marL="0" indent="457200" algn="just">
              <a:buClr>
                <a:srgbClr val="00B050"/>
              </a:buClr>
              <a:buFont typeface="Wingdings" panose="05000000000000000000" pitchFamily="2" charset="2"/>
              <a:buChar char="ü"/>
            </a:pPr>
            <a:r>
              <a:rPr lang="mn-MN" dirty="0" smtClean="0">
                <a:solidFill>
                  <a:srgbClr val="7030A0"/>
                </a:solidFill>
                <a:latin typeface="Arial" pitchFamily="34" charset="0"/>
                <a:cs typeface="Arial" pitchFamily="34" charset="0"/>
              </a:rPr>
              <a:t>ИТХ, Засаг даргаас ОНХС-ийн үйл ажиллагааны зохион байгуулалтай холбоотой ажлын хэсэгт оролцох</a:t>
            </a:r>
          </a:p>
          <a:p>
            <a:pPr marL="0" indent="457200" algn="just">
              <a:buClr>
                <a:srgbClr val="00B050"/>
              </a:buClr>
              <a:buFont typeface="Wingdings" panose="05000000000000000000" pitchFamily="2" charset="2"/>
              <a:buChar char="ü"/>
            </a:pPr>
            <a:r>
              <a:rPr lang="mn-MN" dirty="0" smtClean="0">
                <a:solidFill>
                  <a:srgbClr val="7030A0"/>
                </a:solidFill>
                <a:latin typeface="Arial" pitchFamily="34" charset="0"/>
                <a:cs typeface="Arial" pitchFamily="34" charset="0"/>
              </a:rPr>
              <a:t>ОНХС-ийн хөрөнгөөр худалдан авах ажиллагааг зохион байгуулах Үнэлгээний хороо, ажлын хэсэгт оролцох</a:t>
            </a:r>
          </a:p>
          <a:p>
            <a:pPr marL="0" indent="457200" algn="just">
              <a:buClr>
                <a:srgbClr val="00B050"/>
              </a:buClr>
              <a:buFont typeface="Wingdings" panose="05000000000000000000" pitchFamily="2" charset="2"/>
              <a:buChar char="ü"/>
            </a:pPr>
            <a:r>
              <a:rPr lang="mn-MN" dirty="0" smtClean="0">
                <a:solidFill>
                  <a:srgbClr val="7030A0"/>
                </a:solidFill>
                <a:latin typeface="Arial" pitchFamily="34" charset="0"/>
                <a:cs typeface="Arial" pitchFamily="34" charset="0"/>
              </a:rPr>
              <a:t>Санал </a:t>
            </a:r>
            <a:r>
              <a:rPr lang="mn-MN" dirty="0">
                <a:solidFill>
                  <a:srgbClr val="7030A0"/>
                </a:solidFill>
                <a:latin typeface="Arial" pitchFamily="34" charset="0"/>
                <a:cs typeface="Arial" pitchFamily="34" charset="0"/>
              </a:rPr>
              <a:t>асуулгад оролцох /ОНХС-ийн </a:t>
            </a:r>
            <a:r>
              <a:rPr lang="mn-MN" dirty="0" smtClean="0">
                <a:solidFill>
                  <a:srgbClr val="7030A0"/>
                </a:solidFill>
                <a:latin typeface="Arial" pitchFamily="34" charset="0"/>
                <a:cs typeface="Arial" pitchFamily="34" charset="0"/>
              </a:rPr>
              <a:t>хөрөнгөөр хийх ажлын санал/</a:t>
            </a:r>
          </a:p>
          <a:p>
            <a:pPr marL="0" indent="457200" algn="just">
              <a:buClr>
                <a:srgbClr val="00B050"/>
              </a:buClr>
              <a:buFont typeface="Wingdings" panose="05000000000000000000" pitchFamily="2" charset="2"/>
              <a:buChar char="ü"/>
            </a:pPr>
            <a:r>
              <a:rPr lang="mn-MN" dirty="0" smtClean="0">
                <a:solidFill>
                  <a:srgbClr val="7030A0"/>
                </a:solidFill>
                <a:latin typeface="Arial" pitchFamily="34" charset="0"/>
                <a:cs typeface="Arial" pitchFamily="34" charset="0"/>
              </a:rPr>
              <a:t>ОНХС-ийн үйл ажиллагаатай холбоотой хэлэлцүүлэг, ярилцлага, уулзалт, зөвлөгөөний арга хэмжээнд оролцох. гэх мэт</a:t>
            </a:r>
            <a:endParaRPr lang="mn-MN" dirty="0">
              <a:solidFill>
                <a:srgbClr val="7030A0"/>
              </a:solidFill>
              <a:latin typeface="Arial" pitchFamily="34" charset="0"/>
              <a:cs typeface="Arial" pitchFamily="34" charset="0"/>
            </a:endParaRPr>
          </a:p>
          <a:p>
            <a:pPr marL="0" indent="0" algn="just">
              <a:buClr>
                <a:srgbClr val="FF0000"/>
              </a:buClr>
              <a:buNone/>
            </a:pPr>
            <a:endParaRPr lang="mn-MN" dirty="0">
              <a:solidFill>
                <a:srgbClr val="7030A0"/>
              </a:solidFill>
              <a:latin typeface="Arial" pitchFamily="34" charset="0"/>
              <a:cs typeface="Arial" pitchFamily="34" charset="0"/>
            </a:endParaRPr>
          </a:p>
          <a:p>
            <a:pPr marL="0" indent="465138">
              <a:buClr>
                <a:srgbClr val="FF0000"/>
              </a:buClr>
              <a:buFont typeface="Wingdings" pitchFamily="2" charset="2"/>
              <a:buChar char="v"/>
            </a:pPr>
            <a:endParaRPr lang="mn-MN" sz="2400" dirty="0">
              <a:solidFill>
                <a:srgbClr val="7030A0"/>
              </a:solidFill>
              <a:latin typeface="Arial" pitchFamily="34" charset="0"/>
              <a:cs typeface="Arial" pitchFamily="34" charset="0"/>
            </a:endParaRPr>
          </a:p>
          <a:p>
            <a:pPr marL="0" indent="465138">
              <a:buClr>
                <a:srgbClr val="FF0000"/>
              </a:buClr>
              <a:buFont typeface="Wingdings" pitchFamily="2" charset="2"/>
              <a:buChar char="v"/>
            </a:pPr>
            <a:endParaRPr lang="mn-MN" sz="2400" dirty="0">
              <a:solidFill>
                <a:srgbClr val="7030A0"/>
              </a:solidFill>
              <a:latin typeface="Arial" pitchFamily="34" charset="0"/>
              <a:cs typeface="Arial" pitchFamily="34" charset="0"/>
            </a:endParaRPr>
          </a:p>
          <a:p>
            <a:pPr marL="0" indent="465138">
              <a:buClr>
                <a:srgbClr val="FF0000"/>
              </a:buClr>
              <a:buFont typeface="Wingdings" pitchFamily="2" charset="2"/>
              <a:buChar char="v"/>
            </a:pPr>
            <a:endParaRPr lang="mn-MN" sz="2400" dirty="0">
              <a:solidFill>
                <a:srgbClr val="7030A0"/>
              </a:solidFill>
              <a:latin typeface="Arial" pitchFamily="34" charset="0"/>
              <a:cs typeface="Arial" pitchFamily="34" charset="0"/>
            </a:endParaRPr>
          </a:p>
          <a:p>
            <a:pPr marL="0" indent="465138">
              <a:buClr>
                <a:srgbClr val="FF0000"/>
              </a:buClr>
              <a:buFont typeface="Wingdings" pitchFamily="2" charset="2"/>
              <a:buChar char="v"/>
            </a:pPr>
            <a:endParaRPr lang="mn-MN" sz="2400" dirty="0">
              <a:solidFill>
                <a:srgbClr val="7030A0"/>
              </a:solidFill>
              <a:latin typeface="Arial" pitchFamily="34" charset="0"/>
              <a:cs typeface="Arial" pitchFamily="34" charset="0"/>
            </a:endParaRPr>
          </a:p>
          <a:p>
            <a:pPr marL="0" indent="465138">
              <a:buClr>
                <a:srgbClr val="FF0000"/>
              </a:buClr>
              <a:buFont typeface="Wingdings" pitchFamily="2" charset="2"/>
              <a:buChar char="v"/>
            </a:pPr>
            <a:endParaRPr lang="mn-MN" sz="2400" dirty="0">
              <a:solidFill>
                <a:srgbClr val="7030A0"/>
              </a:solidFill>
              <a:latin typeface="Arial" pitchFamily="34" charset="0"/>
              <a:cs typeface="Arial" pitchFamily="34" charset="0"/>
            </a:endParaRPr>
          </a:p>
          <a:p>
            <a:pPr marL="0" indent="465138">
              <a:buClr>
                <a:srgbClr val="FF0000"/>
              </a:buClr>
              <a:buFont typeface="Wingdings" pitchFamily="2" charset="2"/>
              <a:buChar char="v"/>
            </a:pPr>
            <a:endParaRPr lang="en-US" sz="2400" dirty="0">
              <a:solidFill>
                <a:srgbClr val="7030A0"/>
              </a:solidFill>
              <a:latin typeface="Arial" pitchFamily="34" charset="0"/>
              <a:cs typeface="Arial" pitchFamily="34" charset="0"/>
            </a:endParaRPr>
          </a:p>
        </p:txBody>
      </p:sp>
      <p:sp>
        <p:nvSpPr>
          <p:cNvPr id="5" name="Title 1"/>
          <p:cNvSpPr>
            <a:spLocks noGrp="1"/>
          </p:cNvSpPr>
          <p:nvPr>
            <p:ph type="title"/>
          </p:nvPr>
        </p:nvSpPr>
        <p:spPr>
          <a:xfrm>
            <a:off x="672353" y="457200"/>
            <a:ext cx="9238129" cy="685800"/>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4693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452283"/>
            <a:ext cx="8596668" cy="4589080"/>
          </a:xfrm>
        </p:spPr>
        <p:txBody>
          <a:bodyPr>
            <a:normAutofit fontScale="92500" lnSpcReduction="20000"/>
          </a:bodyPr>
          <a:lstStyle/>
          <a:p>
            <a:pPr marL="0" indent="457200" algn="just"/>
            <a:r>
              <a:rPr lang="mn-MN" dirty="0" smtClean="0">
                <a:solidFill>
                  <a:srgbClr val="7030A0"/>
                </a:solidFill>
                <a:latin typeface="Arial" panose="020B0604020202020204" pitchFamily="34" charset="0"/>
                <a:cs typeface="Arial" panose="020B0604020202020204" pitchFamily="34" charset="0"/>
              </a:rPr>
              <a:t>ОНХС-ийн шийдвэр гаргах түвшинд ил тод байдлыг хангах эрх зүйн зохицуулалтаас: </a:t>
            </a:r>
          </a:p>
          <a:p>
            <a:pPr marL="0" indent="457200" algn="just">
              <a:buNone/>
            </a:pPr>
            <a:r>
              <a:rPr lang="mn-MN" dirty="0" smtClean="0">
                <a:solidFill>
                  <a:srgbClr val="7030A0"/>
                </a:solidFill>
                <a:latin typeface="Arial" panose="020B0604020202020204" pitchFamily="34" charset="0"/>
                <a:cs typeface="Arial" panose="020B0604020202020204" pitchFamily="34" charset="0"/>
              </a:rPr>
              <a:t>Төсвийн тухай хуулиас: </a:t>
            </a:r>
          </a:p>
          <a:p>
            <a:pPr marL="0" indent="457200" algn="just">
              <a:buNone/>
            </a:pPr>
            <a:r>
              <a:rPr lang="mn-MN" dirty="0" smtClean="0">
                <a:solidFill>
                  <a:srgbClr val="7030A0"/>
                </a:solidFill>
                <a:latin typeface="Arial" panose="020B0604020202020204" pitchFamily="34" charset="0"/>
                <a:cs typeface="Arial" panose="020B0604020202020204" pitchFamily="34" charset="0"/>
              </a:rPr>
              <a:t>63 </a:t>
            </a:r>
            <a:r>
              <a:rPr lang="mn-MN" dirty="0">
                <a:solidFill>
                  <a:srgbClr val="7030A0"/>
                </a:solidFill>
                <a:latin typeface="Arial" panose="020B0604020202020204" pitchFamily="34" charset="0"/>
                <a:cs typeface="Arial" panose="020B0604020202020204" pitchFamily="34" charset="0"/>
              </a:rPr>
              <a:t>дугаар зүйл. Орон нутгийн төсөвт иргэд, олон нийтийн оролцоог хангах</a:t>
            </a:r>
          </a:p>
          <a:p>
            <a:pPr marL="0" indent="457200" algn="just">
              <a:buNone/>
            </a:pPr>
            <a:r>
              <a:rPr lang="mn-MN" dirty="0">
                <a:solidFill>
                  <a:srgbClr val="7030A0"/>
                </a:solidFill>
                <a:latin typeface="Arial" panose="020B0604020202020204" pitchFamily="34" charset="0"/>
                <a:cs typeface="Arial" panose="020B0604020202020204" pitchFamily="34" charset="0"/>
              </a:rPr>
              <a:t>63.1.Баг хорооны Засаг дарга Орон нутгийн хөгжлийн сангийн хөрөнгөөр хэрэгжүүлэх хөрөнгө оруулалт, хөтөлбөр төсөл </a:t>
            </a:r>
            <a:r>
              <a:rPr lang="mn-MN" dirty="0" smtClean="0">
                <a:solidFill>
                  <a:srgbClr val="7030A0"/>
                </a:solidFill>
                <a:latin typeface="Arial" panose="020B0604020202020204" pitchFamily="34" charset="0"/>
                <a:cs typeface="Arial" panose="020B0604020202020204" pitchFamily="34" charset="0"/>
              </a:rPr>
              <a:t>арга </a:t>
            </a:r>
            <a:r>
              <a:rPr lang="mn-MN" dirty="0">
                <a:solidFill>
                  <a:srgbClr val="7030A0"/>
                </a:solidFill>
                <a:latin typeface="Arial" panose="020B0604020202020204" pitchFamily="34" charset="0"/>
                <a:cs typeface="Arial" panose="020B0604020202020204" pitchFamily="34" charset="0"/>
              </a:rPr>
              <a:t>хэмжээ тэдгээрийг хэрэгжүүлэх дараалал, арга замын талаар баг хороодод олон нийтийн нээлттэй санал асуулга явуулна. </a:t>
            </a:r>
          </a:p>
          <a:p>
            <a:pPr marL="0" indent="457200" algn="just">
              <a:buNone/>
            </a:pPr>
            <a:r>
              <a:rPr lang="mn-MN" dirty="0">
                <a:solidFill>
                  <a:srgbClr val="7030A0"/>
                </a:solidFill>
                <a:latin typeface="Arial" panose="020B0604020202020204" pitchFamily="34" charset="0"/>
                <a:cs typeface="Arial" panose="020B0604020202020204" pitchFamily="34" charset="0"/>
              </a:rPr>
              <a:t>63.2.Энэ хуулийн 63.1-д заасан санал болон баг хорооны Иргэдийн Нийтийн Хурал дээр гарсан саналыг иргэдийн Нийтийн Хурал хэлэлцэн тэргүүлэх ач холбогдол бүхий төсөл арга хэмжээг эрэмбэлэн сонгоно.</a:t>
            </a:r>
          </a:p>
          <a:p>
            <a:pPr marL="0" indent="457200" algn="just">
              <a:buNone/>
            </a:pPr>
            <a:r>
              <a:rPr lang="mn-MN" dirty="0">
                <a:solidFill>
                  <a:srgbClr val="7030A0"/>
                </a:solidFill>
                <a:latin typeface="Arial" panose="020B0604020202020204" pitchFamily="34" charset="0"/>
                <a:cs typeface="Arial" panose="020B0604020202020204" pitchFamily="34" charset="0"/>
              </a:rPr>
              <a:t>63.3.Энэ хуулийн 63.2-т заасны дагуу баг хорооны иргэдийн Нийтийн Хурлаас ирүүлсэн саналыг </a:t>
            </a:r>
            <a:r>
              <a:rPr lang="mn-MN" dirty="0" smtClean="0">
                <a:solidFill>
                  <a:srgbClr val="7030A0"/>
                </a:solidFill>
                <a:latin typeface="Arial" panose="020B0604020202020204" pitchFamily="34" charset="0"/>
                <a:cs typeface="Arial" panose="020B0604020202020204" pitchFamily="34" charset="0"/>
              </a:rPr>
              <a:t>сум, </a:t>
            </a:r>
            <a:r>
              <a:rPr lang="mn-MN" dirty="0">
                <a:solidFill>
                  <a:srgbClr val="7030A0"/>
                </a:solidFill>
                <a:latin typeface="Arial" panose="020B0604020202020204" pitchFamily="34" charset="0"/>
                <a:cs typeface="Arial" panose="020B0604020202020204" pitchFamily="34" charset="0"/>
              </a:rPr>
              <a:t>дүүргийн ЗДТГ ач холбогдол, тухайн орон нутгийн хөгжлийн бодлоготой уялдуулан эрэмбэлж, төсвийн төсөлд тусган сум, дүүргийн ИТХ-д өргөн мэдүүлнэ. </a:t>
            </a:r>
            <a:endParaRPr lang="mn-MN" dirty="0" smtClean="0">
              <a:solidFill>
                <a:srgbClr val="7030A0"/>
              </a:solidFill>
              <a:latin typeface="Arial" panose="020B0604020202020204" pitchFamily="34" charset="0"/>
              <a:cs typeface="Arial" panose="020B0604020202020204" pitchFamily="34" charset="0"/>
            </a:endParaRPr>
          </a:p>
          <a:p>
            <a:pPr marL="0" indent="457200" algn="just">
              <a:buNone/>
            </a:pPr>
            <a:r>
              <a:rPr lang="mn-MN" dirty="0">
                <a:solidFill>
                  <a:srgbClr val="7030A0"/>
                </a:solidFill>
                <a:latin typeface="Arial" panose="020B0604020202020204" pitchFamily="34" charset="0"/>
                <a:cs typeface="Arial" panose="020B0604020202020204" pitchFamily="34" charset="0"/>
              </a:rPr>
              <a:t>63.4.Сум дүүргийн ИТХ нь энэ  хуулийн 63.3-т заасан саналыг хэлэлцэж, төсвийн төсөлд тусган </a:t>
            </a:r>
            <a:r>
              <a:rPr lang="mn-MN" dirty="0" smtClean="0">
                <a:solidFill>
                  <a:srgbClr val="7030A0"/>
                </a:solidFill>
                <a:latin typeface="Arial" panose="020B0604020202020204" pitchFamily="34" charset="0"/>
                <a:cs typeface="Arial" panose="020B0604020202020204" pitchFamily="34" charset="0"/>
              </a:rPr>
              <a:t>батална.</a:t>
            </a:r>
            <a:endParaRPr lang="mn-MN" dirty="0">
              <a:solidFill>
                <a:srgbClr val="7030A0"/>
              </a:solidFill>
              <a:latin typeface="Arial" panose="020B0604020202020204" pitchFamily="34" charset="0"/>
              <a:cs typeface="Arial" panose="020B0604020202020204" pitchFamily="34" charset="0"/>
            </a:endParaRPr>
          </a:p>
          <a:p>
            <a:pPr marL="0" indent="0" algn="just">
              <a:buNone/>
            </a:pPr>
            <a:endParaRPr lang="mn-MN" dirty="0" smtClean="0">
              <a:solidFill>
                <a:srgbClr val="7030A0"/>
              </a:solidFill>
              <a:latin typeface="Arial" panose="020B0604020202020204" pitchFamily="34" charset="0"/>
              <a:cs typeface="Arial" panose="020B0604020202020204" pitchFamily="34" charset="0"/>
            </a:endParaRPr>
          </a:p>
          <a:p>
            <a:pPr algn="just">
              <a:buFont typeface="Wingdings" panose="05000000000000000000" pitchFamily="2" charset="2"/>
              <a:buChar char="ü"/>
            </a:pPr>
            <a:endParaRPr lang="mn-MN" dirty="0">
              <a:solidFill>
                <a:srgbClr val="7030A0"/>
              </a:solidFill>
              <a:latin typeface="Arial" panose="020B0604020202020204" pitchFamily="34" charset="0"/>
              <a:cs typeface="Arial" panose="020B0604020202020204" pitchFamily="34" charset="0"/>
            </a:endParaRPr>
          </a:p>
          <a:p>
            <a:pPr algn="just">
              <a:buFont typeface="Wingdings" panose="05000000000000000000" pitchFamily="2" charset="2"/>
              <a:buChar char="ü"/>
            </a:pPr>
            <a:endParaRPr lang="en-US" dirty="0">
              <a:solidFill>
                <a:srgbClr val="7030A0"/>
              </a:solidFill>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677334" y="609600"/>
            <a:ext cx="8596668" cy="842682"/>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8589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46411"/>
            <a:ext cx="8596668" cy="4693023"/>
          </a:xfrm>
        </p:spPr>
        <p:txBody>
          <a:bodyPr>
            <a:normAutofit/>
          </a:bodyPr>
          <a:lstStyle/>
          <a:p>
            <a:pPr marL="0" indent="457200">
              <a:lnSpc>
                <a:spcPct val="110000"/>
              </a:lnSpc>
              <a:buNone/>
            </a:pPr>
            <a:r>
              <a:rPr lang="mn-MN" dirty="0">
                <a:solidFill>
                  <a:srgbClr val="7030A0"/>
                </a:solidFill>
                <a:latin typeface="Arial" panose="020B0604020202020204" pitchFamily="34" charset="0"/>
                <a:cs typeface="Arial" panose="020B0604020202020204" pitchFamily="34" charset="0"/>
              </a:rPr>
              <a:t>Төрийн болон орон нутгийн өмчийн хөрөнгөөр бараа, ажил үйлчилгээ худалдан авах тухай хуулиас:</a:t>
            </a:r>
          </a:p>
          <a:p>
            <a:pPr marL="0" indent="457200" algn="just" fontAlgn="t">
              <a:lnSpc>
                <a:spcPct val="110000"/>
              </a:lnSpc>
              <a:buNone/>
            </a:pPr>
            <a:r>
              <a:rPr lang="mn-MN" dirty="0" smtClean="0">
                <a:solidFill>
                  <a:srgbClr val="7030A0"/>
                </a:solidFill>
                <a:latin typeface="Arial" panose="020B0604020202020204" pitchFamily="34" charset="0"/>
                <a:cs typeface="Arial" panose="020B0604020202020204" pitchFamily="34" charset="0"/>
              </a:rPr>
              <a:t>47.4.Худалдан </a:t>
            </a:r>
            <a:r>
              <a:rPr lang="mn-MN" dirty="0">
                <a:solidFill>
                  <a:srgbClr val="7030A0"/>
                </a:solidFill>
                <a:latin typeface="Arial" panose="020B0604020202020204" pitchFamily="34" charset="0"/>
                <a:cs typeface="Arial" panose="020B0604020202020204" pitchFamily="34" charset="0"/>
              </a:rPr>
              <a:t>авах ажиллагааны ил тод байдлыг хангах зорилгоор үнэлгээний хорооны бүрэлдэхүүнд тухайн салбарын мэргэжлийн холбоодын төлөөлөл, хувийн хэвшлийн, эсхүл төрийн бус байгууллагын хоёроос доошгүй төлөөлөгч, орон нутагт тухайн нутаг дэвсгэрийн иргэдийн Төлөөлөгчдийн Хурлаас томилсон иргэн, Засаг даргын Тамгын газрын ажилтныг оролцуулна.</a:t>
            </a:r>
          </a:p>
          <a:p>
            <a:pPr marL="0" indent="511175">
              <a:lnSpc>
                <a:spcPct val="110000"/>
              </a:lnSpc>
              <a:buNone/>
            </a:pPr>
            <a:r>
              <a:rPr lang="mn-MN" dirty="0">
                <a:solidFill>
                  <a:srgbClr val="7030A0"/>
                </a:solidFill>
                <a:latin typeface="Arial" panose="020B0604020202020204" pitchFamily="34" charset="0"/>
                <a:cs typeface="Arial" panose="020B0604020202020204" pitchFamily="34" charset="0"/>
              </a:rPr>
              <a:t>Орон нутгийн хөгжлийн сангийн үйл ажиллагааны журмаас: </a:t>
            </a:r>
            <a:endParaRPr lang="mn-MN" dirty="0" smtClean="0">
              <a:solidFill>
                <a:srgbClr val="7030A0"/>
              </a:solidFill>
              <a:latin typeface="Arial" panose="020B0604020202020204" pitchFamily="34" charset="0"/>
              <a:cs typeface="Arial" panose="020B0604020202020204" pitchFamily="34" charset="0"/>
            </a:endParaRPr>
          </a:p>
          <a:p>
            <a:pPr marL="0" indent="511175" algn="just">
              <a:lnSpc>
                <a:spcPct val="110000"/>
              </a:lnSpc>
              <a:buNone/>
            </a:pPr>
            <a:r>
              <a:rPr lang="mn-MN" dirty="0" smtClean="0">
                <a:solidFill>
                  <a:srgbClr val="7030A0"/>
                </a:solidFill>
                <a:latin typeface="Arial" panose="020B0604020202020204" pitchFamily="34" charset="0"/>
                <a:cs typeface="Arial" panose="020B0604020202020204" pitchFamily="34" charset="0"/>
              </a:rPr>
              <a:t>С</a:t>
            </a:r>
            <a:r>
              <a:rPr lang="en-US" dirty="0" err="1" smtClean="0">
                <a:solidFill>
                  <a:srgbClr val="7030A0"/>
                </a:solidFill>
                <a:latin typeface="Arial" panose="020B0604020202020204" pitchFamily="34" charset="0"/>
                <a:cs typeface="Arial" panose="020B0604020202020204" pitchFamily="34" charset="0"/>
              </a:rPr>
              <a:t>ум</a:t>
            </a:r>
            <a:r>
              <a:rPr lang="mn-MN" dirty="0" smtClean="0">
                <a:solidFill>
                  <a:srgbClr val="7030A0"/>
                </a:solidFill>
                <a:latin typeface="Arial" panose="020B0604020202020204" pitchFamily="34" charset="0"/>
                <a:cs typeface="Arial" panose="020B0604020202020204" pitchFamily="34" charset="0"/>
              </a:rPr>
              <a:t>ын </a:t>
            </a:r>
            <a:r>
              <a:rPr lang="en-US" dirty="0" smtClean="0">
                <a:solidFill>
                  <a:srgbClr val="7030A0"/>
                </a:solidFill>
                <a:latin typeface="Arial" panose="020B0604020202020204" pitchFamily="34" charset="0"/>
                <a:cs typeface="Arial" panose="020B0604020202020204" pitchFamily="34" charset="0"/>
              </a:rPr>
              <a:t>ИТХ-</a:t>
            </a:r>
            <a:r>
              <a:rPr lang="en-US" dirty="0" err="1" smtClean="0">
                <a:solidFill>
                  <a:srgbClr val="7030A0"/>
                </a:solidFill>
                <a:latin typeface="Arial" panose="020B0604020202020204" pitchFamily="34" charset="0"/>
                <a:cs typeface="Arial" panose="020B0604020202020204" pitchFamily="34" charset="0"/>
              </a:rPr>
              <a:t>ын</a:t>
            </a:r>
            <a:r>
              <a:rPr lang="en-US" dirty="0" smtClean="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дэргэдэх</a:t>
            </a:r>
            <a:r>
              <a:rPr lang="en-US" dirty="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хороо</a:t>
            </a:r>
            <a:r>
              <a:rPr lang="mn-MN"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захиргааны</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байгууллага</a:t>
            </a:r>
            <a:r>
              <a:rPr lang="en-US" dirty="0" smtClean="0">
                <a:solidFill>
                  <a:srgbClr val="7030A0"/>
                </a:solidFill>
                <a:latin typeface="Arial" panose="020B0604020202020204" pitchFamily="34" charset="0"/>
                <a:cs typeface="Arial" panose="020B0604020202020204" pitchFamily="34" charset="0"/>
              </a:rPr>
              <a:t> </a:t>
            </a:r>
            <a:r>
              <a:rPr lang="mn-MN" dirty="0" smtClean="0">
                <a:solidFill>
                  <a:srgbClr val="7030A0"/>
                </a:solidFill>
                <a:latin typeface="Arial" panose="020B0604020202020204" pitchFamily="34" charset="0"/>
                <a:cs typeface="Arial" panose="020B0604020202020204" pitchFamily="34" charset="0"/>
              </a:rPr>
              <a:t>нь </a:t>
            </a:r>
            <a:r>
              <a:rPr lang="en-US" dirty="0" err="1" smtClean="0">
                <a:solidFill>
                  <a:srgbClr val="7030A0"/>
                </a:solidFill>
                <a:latin typeface="Arial" panose="020B0604020202020204" pitchFamily="34" charset="0"/>
                <a:cs typeface="Arial" panose="020B0604020202020204" pitchFamily="34" charset="0"/>
              </a:rPr>
              <a:t>дангаараа</a:t>
            </a:r>
            <a:r>
              <a:rPr lang="en-US" dirty="0" smtClean="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болон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иргэд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иргэний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нийгмийн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байгууллагын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төлөөллийг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оролцуулан</a:t>
            </a:r>
            <a:r>
              <a:rPr lang="en-US" dirty="0">
                <a:solidFill>
                  <a:srgbClr val="7030A0"/>
                </a:solidFill>
                <a:latin typeface="Arial" panose="020B0604020202020204" pitchFamily="34" charset="0"/>
                <a:cs typeface="Arial" panose="020B0604020202020204" pitchFamily="34" charset="0"/>
              </a:rPr>
              <a:t> ОНХС-</a:t>
            </a:r>
            <a:r>
              <a:rPr lang="en-US" dirty="0" err="1">
                <a:solidFill>
                  <a:srgbClr val="7030A0"/>
                </a:solidFill>
                <a:latin typeface="Arial" panose="020B0604020202020204" pitchFamily="34" charset="0"/>
                <a:cs typeface="Arial" panose="020B0604020202020204" pitchFamily="34" charset="0"/>
              </a:rPr>
              <a:t>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үйл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ажиллагаанд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хийсэн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хяналт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шалгалт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аудит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хяналт-шинжилгээ</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үнэлгээний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тайлан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дүгнэлт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зөвлөмж</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акт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албан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шаардлагыг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тухайн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шатны</a:t>
            </a:r>
            <a:r>
              <a:rPr lang="en-US" dirty="0">
                <a:solidFill>
                  <a:srgbClr val="7030A0"/>
                </a:solidFill>
                <a:latin typeface="Arial" panose="020B0604020202020204" pitchFamily="34" charset="0"/>
                <a:cs typeface="Arial" panose="020B0604020202020204" pitchFamily="34" charset="0"/>
              </a:rPr>
              <a:t> ИТХ-</a:t>
            </a:r>
            <a:r>
              <a:rPr lang="en-US" dirty="0" err="1">
                <a:solidFill>
                  <a:srgbClr val="7030A0"/>
                </a:solidFill>
                <a:latin typeface="Arial" panose="020B0604020202020204" pitchFamily="34" charset="0"/>
                <a:cs typeface="Arial" panose="020B0604020202020204" pitchFamily="34" charset="0"/>
              </a:rPr>
              <a:t>аар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жил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бүр</a:t>
            </a:r>
            <a:r>
              <a:rPr lang="mn-MN"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хэлэлцүүлнэ</a:t>
            </a:r>
            <a:r>
              <a:rPr lang="en-US" dirty="0">
                <a:solidFill>
                  <a:srgbClr val="7030A0"/>
                </a:solidFill>
                <a:latin typeface="Arial" panose="020B0604020202020204" pitchFamily="34" charset="0"/>
                <a:cs typeface="Arial" panose="020B0604020202020204" pitchFamily="34" charset="0"/>
              </a:rPr>
              <a:t>.</a:t>
            </a:r>
          </a:p>
          <a:p>
            <a:pPr marL="0" indent="511175">
              <a:buNone/>
            </a:pPr>
            <a:endParaRPr lang="mn-MN" dirty="0">
              <a:solidFill>
                <a:srgbClr val="7030A0"/>
              </a:solidFill>
              <a:latin typeface="Arial" panose="020B0604020202020204" pitchFamily="34" charset="0"/>
              <a:cs typeface="Arial" panose="020B0604020202020204" pitchFamily="34" charset="0"/>
            </a:endParaRPr>
          </a:p>
          <a:p>
            <a:pPr marL="0" indent="0">
              <a:buNone/>
            </a:pPr>
            <a:endParaRPr lang="en-US" dirty="0"/>
          </a:p>
        </p:txBody>
      </p:sp>
      <p:sp>
        <p:nvSpPr>
          <p:cNvPr id="4" name="Title 1"/>
          <p:cNvSpPr>
            <a:spLocks noGrp="1"/>
          </p:cNvSpPr>
          <p:nvPr>
            <p:ph type="title"/>
          </p:nvPr>
        </p:nvSpPr>
        <p:spPr>
          <a:xfrm>
            <a:off x="677334" y="609600"/>
            <a:ext cx="8596668" cy="748553"/>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043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277471"/>
            <a:ext cx="8596668" cy="5580529"/>
          </a:xfrm>
        </p:spPr>
        <p:txBody>
          <a:bodyPr>
            <a:normAutofit lnSpcReduction="10000"/>
          </a:bodyPr>
          <a:lstStyle/>
          <a:p>
            <a:pPr marL="0" indent="465138" algn="just">
              <a:buClr>
                <a:srgbClr val="FF0000"/>
              </a:buClr>
              <a:buFont typeface="Wingdings" pitchFamily="2" charset="2"/>
              <a:buChar char="ü"/>
            </a:pPr>
            <a:r>
              <a:rPr lang="mn-MN" dirty="0" smtClean="0">
                <a:solidFill>
                  <a:srgbClr val="7030A0"/>
                </a:solidFill>
                <a:latin typeface="Arial" pitchFamily="34" charset="0"/>
                <a:cs typeface="Arial" pitchFamily="34" charset="0"/>
              </a:rPr>
              <a:t>ОНХС-ийн шийдвэр </a:t>
            </a:r>
            <a:r>
              <a:rPr lang="mn-MN" dirty="0">
                <a:solidFill>
                  <a:srgbClr val="7030A0"/>
                </a:solidFill>
                <a:latin typeface="Arial" pitchFamily="34" charset="0"/>
                <a:cs typeface="Arial" pitchFamily="34" charset="0"/>
              </a:rPr>
              <a:t>гаргах түвшинд </a:t>
            </a:r>
            <a:r>
              <a:rPr lang="mn-MN" dirty="0" smtClean="0">
                <a:solidFill>
                  <a:srgbClr val="7030A0"/>
                </a:solidFill>
                <a:latin typeface="Arial" pitchFamily="34" charset="0"/>
                <a:cs typeface="Arial" pitchFamily="34" charset="0"/>
              </a:rPr>
              <a:t>мэдээллийн ил тод байдлыг хангах арга хэлбэр: </a:t>
            </a:r>
          </a:p>
          <a:p>
            <a:pPr marL="0" indent="465138" algn="just">
              <a:buClr>
                <a:srgbClr val="FF0000"/>
              </a:buClr>
              <a:buFont typeface="Wingdings" pitchFamily="2" charset="2"/>
              <a:buChar char="ü"/>
            </a:pPr>
            <a:r>
              <a:rPr lang="mn-MN" dirty="0" smtClean="0">
                <a:solidFill>
                  <a:srgbClr val="7030A0"/>
                </a:solidFill>
                <a:latin typeface="Arial" pitchFamily="34" charset="0"/>
                <a:cs typeface="Arial" pitchFamily="34" charset="0"/>
              </a:rPr>
              <a:t>Сумын ИТХ-ын Тэргүүлэгчдийн хуралдааны нээлттэй байдлыг хэрэгжүүлж, иргэдийн төлөөллийг /Мэдээллийн хөтөч багаас” заавал оролцуулж байх. /Төсөв батлах үед болон тухай бүр нь/</a:t>
            </a:r>
          </a:p>
          <a:p>
            <a:pPr marL="0" indent="465138" algn="just">
              <a:buClr>
                <a:srgbClr val="FF0000"/>
              </a:buClr>
              <a:buFont typeface="Wingdings" pitchFamily="2" charset="2"/>
              <a:buChar char="ü"/>
            </a:pPr>
            <a:r>
              <a:rPr lang="mn-MN" dirty="0" smtClean="0">
                <a:solidFill>
                  <a:srgbClr val="7030A0"/>
                </a:solidFill>
                <a:latin typeface="Arial" pitchFamily="34" charset="0"/>
                <a:cs typeface="Arial" pitchFamily="34" charset="0"/>
              </a:rPr>
              <a:t>ОНХС-ийн санал асуулгыг өрх бүрт хүргэж, иргэн бүрийн оролцоо, саналыг авч ажиллах, Санал эрэмблэх ИНХ-д заавал иргэдийг заавал хамруулах /Жил бүрийн </a:t>
            </a:r>
            <a:r>
              <a:rPr lang="en-US" dirty="0" smtClean="0">
                <a:solidFill>
                  <a:srgbClr val="7030A0"/>
                </a:solidFill>
                <a:latin typeface="Arial" pitchFamily="34" charset="0"/>
                <a:cs typeface="Arial" pitchFamily="34" charset="0"/>
              </a:rPr>
              <a:t>1</a:t>
            </a:r>
            <a:r>
              <a:rPr lang="mn-MN" dirty="0" smtClean="0">
                <a:solidFill>
                  <a:srgbClr val="7030A0"/>
                </a:solidFill>
                <a:latin typeface="Arial" pitchFamily="34" charset="0"/>
                <a:cs typeface="Arial" pitchFamily="34" charset="0"/>
              </a:rPr>
              <a:t>, 2 дугаар </a:t>
            </a:r>
            <a:r>
              <a:rPr lang="mn-MN" smtClean="0">
                <a:solidFill>
                  <a:srgbClr val="7030A0"/>
                </a:solidFill>
                <a:latin typeface="Arial" pitchFamily="34" charset="0"/>
                <a:cs typeface="Arial" pitchFamily="34" charset="0"/>
              </a:rPr>
              <a:t>улиралд/</a:t>
            </a:r>
            <a:endParaRPr lang="mn-MN" dirty="0" smtClean="0">
              <a:solidFill>
                <a:srgbClr val="7030A0"/>
              </a:solidFill>
              <a:latin typeface="Arial" pitchFamily="34" charset="0"/>
              <a:cs typeface="Arial" pitchFamily="34" charset="0"/>
            </a:endParaRPr>
          </a:p>
          <a:p>
            <a:pPr marL="0" indent="465138" algn="just">
              <a:buClr>
                <a:srgbClr val="FF0000"/>
              </a:buClr>
              <a:buFont typeface="Wingdings" pitchFamily="2" charset="2"/>
              <a:buChar char="ü"/>
            </a:pPr>
            <a:r>
              <a:rPr lang="mn-MN" dirty="0" smtClean="0">
                <a:solidFill>
                  <a:srgbClr val="7030A0"/>
                </a:solidFill>
                <a:latin typeface="Arial" pitchFamily="34" charset="0"/>
                <a:cs typeface="Arial" pitchFamily="34" charset="0"/>
              </a:rPr>
              <a:t>ИТХ-ын дэргэдэх ОНХС-ийн хяналт үнэлгээний зөвлөлд иргэний төлөөллийг оролцуулж батлах /Шийдвэр гаргах үед/</a:t>
            </a:r>
          </a:p>
          <a:p>
            <a:pPr marL="0" indent="465138" algn="just">
              <a:buClr>
                <a:srgbClr val="FF0000"/>
              </a:buClr>
              <a:buFont typeface="Wingdings" pitchFamily="2" charset="2"/>
              <a:buChar char="ü"/>
            </a:pPr>
            <a:r>
              <a:rPr lang="mn-MN" dirty="0" smtClean="0">
                <a:solidFill>
                  <a:srgbClr val="7030A0"/>
                </a:solidFill>
                <a:latin typeface="Arial" pitchFamily="34" charset="0"/>
                <a:cs typeface="Arial" pitchFamily="34" charset="0"/>
              </a:rPr>
              <a:t>Засаг даргаас ОНХС-ийн үйл ажиллагааг төлөвлөх ажлын хэсэгт иргэний төлөөллийг оруулж байгуулах /Жил бүр/</a:t>
            </a:r>
          </a:p>
          <a:p>
            <a:pPr marL="0" indent="465138" algn="just">
              <a:buClr>
                <a:srgbClr val="FF0000"/>
              </a:buClr>
              <a:buFont typeface="Wingdings" pitchFamily="2" charset="2"/>
              <a:buChar char="ü"/>
            </a:pPr>
            <a:r>
              <a:rPr lang="mn-MN" dirty="0" smtClean="0">
                <a:solidFill>
                  <a:srgbClr val="7030A0"/>
                </a:solidFill>
                <a:latin typeface="Arial" pitchFamily="34" charset="0"/>
                <a:cs typeface="Arial" pitchFamily="34" charset="0"/>
              </a:rPr>
              <a:t>ОНХС-ийн сангаар ХАА-г зохион байгуулах Үнэлгээний хороо,</a:t>
            </a:r>
            <a:r>
              <a:rPr lang="en-US" dirty="0" smtClean="0">
                <a:solidFill>
                  <a:srgbClr val="7030A0"/>
                </a:solidFill>
                <a:latin typeface="Arial" pitchFamily="34" charset="0"/>
                <a:cs typeface="Arial" pitchFamily="34" charset="0"/>
              </a:rPr>
              <a:t> </a:t>
            </a:r>
            <a:r>
              <a:rPr lang="mn-MN" dirty="0" smtClean="0">
                <a:solidFill>
                  <a:srgbClr val="7030A0"/>
                </a:solidFill>
                <a:latin typeface="Arial" pitchFamily="34" charset="0"/>
                <a:cs typeface="Arial" pitchFamily="34" charset="0"/>
              </a:rPr>
              <a:t>ажлын хэсэгт иргэний төлөөллийг оруулж байгуулах. /Жил бүр, тухайн үед нь/</a:t>
            </a:r>
          </a:p>
          <a:p>
            <a:pPr marL="0" indent="465138" algn="just">
              <a:buClr>
                <a:srgbClr val="FF0000"/>
              </a:buClr>
              <a:buFont typeface="Wingdings" pitchFamily="2" charset="2"/>
              <a:buChar char="ü"/>
            </a:pPr>
            <a:r>
              <a:rPr lang="mn-MN" dirty="0" smtClean="0">
                <a:solidFill>
                  <a:srgbClr val="7030A0"/>
                </a:solidFill>
                <a:latin typeface="Arial" pitchFamily="34" charset="0"/>
                <a:cs typeface="Arial" pitchFamily="34" charset="0"/>
              </a:rPr>
              <a:t>ОНХС-ийн үйл ажиллагаанд хяналт үнэлгээ хийх, ажил үйлчилгээ, хөрөнгө оруулалт, бүтээн байгуулалтыг хүлээн авах ажлын хэсэгт иргэний төлөөллийг оролцуулах зэрэг нь НӨУБ, НЗБ-аас ОНХС-ийн шийдвэр гаргах түвшинд мэдээллийн ил тод байдлыг хангах хууль тогтоомжид заасан үйл ажиллагааны хэлбэр байна. </a:t>
            </a:r>
          </a:p>
          <a:p>
            <a:pPr marL="0" indent="465138" algn="just">
              <a:buClr>
                <a:srgbClr val="FF0000"/>
              </a:buClr>
              <a:buFont typeface="Wingdings" pitchFamily="2" charset="2"/>
              <a:buChar char="ü"/>
            </a:pPr>
            <a:endParaRPr lang="mn-MN" dirty="0" smtClean="0">
              <a:solidFill>
                <a:srgbClr val="7030A0"/>
              </a:solidFill>
              <a:latin typeface="Arial" pitchFamily="34" charset="0"/>
              <a:cs typeface="Arial" pitchFamily="34" charset="0"/>
            </a:endParaRPr>
          </a:p>
          <a:p>
            <a:pPr marL="0" indent="465138" algn="just">
              <a:buClr>
                <a:srgbClr val="FF0000"/>
              </a:buClr>
              <a:buFont typeface="Wingdings" pitchFamily="2" charset="2"/>
              <a:buChar char="ü"/>
            </a:pPr>
            <a:endParaRPr lang="mn-MN" dirty="0" smtClean="0">
              <a:solidFill>
                <a:srgbClr val="7030A0"/>
              </a:solidFill>
              <a:latin typeface="Arial" pitchFamily="34" charset="0"/>
              <a:cs typeface="Arial" pitchFamily="34" charset="0"/>
            </a:endParaRPr>
          </a:p>
          <a:p>
            <a:pPr marL="0" indent="465138" algn="just">
              <a:buClr>
                <a:srgbClr val="FF0000"/>
              </a:buClr>
              <a:buFont typeface="Wingdings" pitchFamily="2" charset="2"/>
              <a:buChar char="ü"/>
            </a:pPr>
            <a:endParaRPr lang="mn-MN" dirty="0">
              <a:solidFill>
                <a:srgbClr val="7030A0"/>
              </a:solidFill>
              <a:latin typeface="Arial" pitchFamily="34" charset="0"/>
              <a:cs typeface="Arial" pitchFamily="34" charset="0"/>
            </a:endParaRPr>
          </a:p>
        </p:txBody>
      </p:sp>
      <p:sp>
        <p:nvSpPr>
          <p:cNvPr id="4" name="Title 1"/>
          <p:cNvSpPr>
            <a:spLocks noGrp="1"/>
          </p:cNvSpPr>
          <p:nvPr>
            <p:ph type="title"/>
          </p:nvPr>
        </p:nvSpPr>
        <p:spPr>
          <a:xfrm>
            <a:off x="677334" y="609600"/>
            <a:ext cx="8596668" cy="667871"/>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8229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714</TotalTime>
  <Words>1588</Words>
  <Application>Microsoft Office PowerPoint</Application>
  <PresentationFormat>Widescreen</PresentationFormat>
  <Paragraphs>104</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Trebuchet MS</vt:lpstr>
      <vt:lpstr>Wingdings</vt:lpstr>
      <vt:lpstr>Wingdings 3</vt:lpstr>
      <vt:lpstr>Facet</vt:lpstr>
      <vt:lpstr>Төмөрбулаг сумын Иргэдийн Төлөөлөгчдийн Хурлаас хэрэгжүүлсэн “Хяналттай төсөв- хариуцлагатай засаглал- хөгжлийн гарц” төслийн хүрээнд зохион байгуулсан “ОНХС-ийн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 </vt:lpstr>
      <vt:lpstr>PowerPoint Presentation</vt:lpstr>
      <vt:lpstr>PowerPoint Presentation</vt:lpstr>
      <vt:lpstr>“ОНХС-ийн мэдээллийн ил тод байдлыг хангах нь” сэдэвт   иргэдийг чадавхижуулах сургалт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Төмөрбулаг сумын Иргэдийн Төлөөлөгчдийн Хурлаас хэрэгжүүлсэн “Хяналттай төсөв- хариуцлагатай засаглал- хөгжлийн гарц” төслийн хүрээнд зохион байгуулсан “ОНХС-ийн мэдээллийн ил тод байдлыг хангах нь” сэдэвт   иргэдийг чадавхижуулах сургалт</dc:title>
  <dc:creator>User</dc:creator>
  <cp:lastModifiedBy>User</cp:lastModifiedBy>
  <cp:revision>18</cp:revision>
  <cp:lastPrinted>2019-11-15T15:46:07Z</cp:lastPrinted>
  <dcterms:created xsi:type="dcterms:W3CDTF">2019-11-14T08:49:39Z</dcterms:created>
  <dcterms:modified xsi:type="dcterms:W3CDTF">2019-11-23T01:43:41Z</dcterms:modified>
</cp:coreProperties>
</file>